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8" r:id="rId2"/>
    <p:sldId id="340" r:id="rId3"/>
    <p:sldId id="258" r:id="rId4"/>
    <p:sldId id="269" r:id="rId5"/>
    <p:sldId id="270" r:id="rId6"/>
    <p:sldId id="259" r:id="rId7"/>
    <p:sldId id="271" r:id="rId8"/>
    <p:sldId id="274" r:id="rId9"/>
    <p:sldId id="275" r:id="rId10"/>
    <p:sldId id="278" r:id="rId11"/>
    <p:sldId id="279" r:id="rId12"/>
    <p:sldId id="284" r:id="rId13"/>
    <p:sldId id="282" r:id="rId14"/>
    <p:sldId id="283" r:id="rId15"/>
    <p:sldId id="285" r:id="rId16"/>
    <p:sldId id="287" r:id="rId17"/>
    <p:sldId id="288" r:id="rId18"/>
    <p:sldId id="286" r:id="rId19"/>
    <p:sldId id="280" r:id="rId20"/>
    <p:sldId id="262" r:id="rId21"/>
    <p:sldId id="263" r:id="rId22"/>
    <p:sldId id="342" r:id="rId23"/>
    <p:sldId id="341" r:id="rId24"/>
    <p:sldId id="343" r:id="rId25"/>
    <p:sldId id="344" r:id="rId26"/>
    <p:sldId id="264" r:id="rId27"/>
    <p:sldId id="289" r:id="rId28"/>
    <p:sldId id="293" r:id="rId29"/>
    <p:sldId id="301" r:id="rId30"/>
    <p:sldId id="303" r:id="rId31"/>
    <p:sldId id="298" r:id="rId32"/>
    <p:sldId id="304" r:id="rId33"/>
    <p:sldId id="310" r:id="rId34"/>
    <p:sldId id="312" r:id="rId35"/>
    <p:sldId id="313" r:id="rId36"/>
    <p:sldId id="319" r:id="rId37"/>
    <p:sldId id="320" r:id="rId38"/>
    <p:sldId id="328" r:id="rId39"/>
    <p:sldId id="329" r:id="rId40"/>
    <p:sldId id="336" r:id="rId41"/>
    <p:sldId id="339" r:id="rId4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168"/>
    <a:srgbClr val="F98F6A"/>
    <a:srgbClr val="404040"/>
    <a:srgbClr val="FEF3D8"/>
    <a:srgbClr val="8E8570"/>
    <a:srgbClr val="B8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0" autoAdjust="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099240"/>
        <c:axId val="41100416"/>
      </c:barChart>
      <c:catAx>
        <c:axId val="4109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100416"/>
        <c:crosses val="autoZero"/>
        <c:auto val="1"/>
        <c:lblAlgn val="ctr"/>
        <c:lblOffset val="100"/>
        <c:noMultiLvlLbl val="0"/>
      </c:catAx>
      <c:valAx>
        <c:axId val="4110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099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Stan</a:t>
            </a:r>
            <a:r>
              <a:rPr lang="pl-PL" sz="24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miejsc statutowych- 58 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c:rich>
      </c:tx>
      <c:layout>
        <c:manualLayout>
          <c:xMode val="edge"/>
          <c:yMode val="edge"/>
          <c:x val="0.23376109676241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9140771805698198"/>
          <c:y val="0.12961336371147231"/>
          <c:w val="0.53202841095062647"/>
          <c:h val="0.8409384861051922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F-435A-A33B-084AD162DF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F-435A-A33B-084AD162DF90}"/>
              </c:ext>
            </c:extLst>
          </c:dPt>
          <c:dPt>
            <c:idx val="2"/>
            <c:bubble3D val="0"/>
            <c:explosion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F-435A-A33B-084AD162DF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F-435A-A33B-084AD162DF9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F-435A-A33B-084AD162DF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F-435A-A33B-084AD162D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2">
                  <c:v>Mężczyźni</c:v>
                </c:pt>
                <c:pt idx="3">
                  <c:v>Kobiety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2">
                  <c:v>19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5F-435A-A33B-084AD162DF9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76522642550116016"/>
          <c:y val="0.28219439133628604"/>
          <c:w val="0.22858220168131158"/>
          <c:h val="0.35053236858894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00000000000004"/>
          <c:y val="0"/>
          <c:w val="0.47524108804581244"/>
          <c:h val="0.9553752535496957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A3-4052-9C3E-5A4014D94A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A3-4052-9C3E-5A4014D94A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A3-4052-9C3E-5A4014D94A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A3-4052-9C3E-5A4014D94A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1">
                  <c:v>Na starych zasadach</c:v>
                </c:pt>
                <c:pt idx="2">
                  <c:v>Na nowych zasadach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1">
                  <c:v>0.24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A3-4052-9C3E-5A4014D94A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"/>
          <c:y val="8.8860226402271855E-2"/>
          <c:w val="0.45092286539221926"/>
          <c:h val="0.47106450943125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otype Corsiva" panose="03010101010201010101" pitchFamily="66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0.71389</cdr:x>
      <cdr:y>0.64495</cdr:y>
    </cdr:from>
    <cdr:to>
      <cdr:x>0.94051</cdr:x>
      <cdr:y>0.74417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030D6DDD-EB59-4676-AB9F-D08EFDE5983E}"/>
            </a:ext>
          </a:extLst>
        </cdr:cNvPr>
        <cdr:cNvSpPr txBox="1"/>
      </cdr:nvSpPr>
      <cdr:spPr>
        <a:xfrm xmlns:a="http://schemas.openxmlformats.org/drawingml/2006/main">
          <a:off x="5443948" y="2808312"/>
          <a:ext cx="17281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0.68289</cdr:x>
      <cdr:y>0.09163</cdr:y>
    </cdr:from>
    <cdr:to>
      <cdr:x>1</cdr:x>
      <cdr:y>0.20739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25204AF2-2065-4BCD-9052-3F4CC9D1CFE6}"/>
            </a:ext>
          </a:extLst>
        </cdr:cNvPr>
        <cdr:cNvSpPr txBox="1"/>
      </cdr:nvSpPr>
      <cdr:spPr>
        <a:xfrm xmlns:a="http://schemas.openxmlformats.org/drawingml/2006/main">
          <a:off x="7180998" y="398701"/>
          <a:ext cx="3334602" cy="50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20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588E94-E259-477B-A78A-E5DB03D70321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D8BCD7-CD53-47B3-9B11-14A82BC37C84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05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480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69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32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11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34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BF0EF-BF8B-4004-A74D-AEAA6F2B8A83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E94999-550A-4B23-B1CB-4EDE54D3FE74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A9A776-425C-4079-9F40-13BC4388FA09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030F3D-79C8-42B0-A671-189B666D9375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2310D-4212-447C-ADEE-7D894C93A8C6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57E7B-71A9-4338-819F-8122FFCF706E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FEE08-C437-442D-A823-4CEC3F030AE2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8AB7C-0BFD-472A-8920-5CA4FDBCBC58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46C6F4D-64A0-40B6-9410-4EA476295ACD}" type="datetime1">
              <a:rPr lang="pl-PL" smtClean="0"/>
              <a:t>2019-02-14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1516" y="4841053"/>
            <a:ext cx="8686800" cy="1464906"/>
          </a:xfrm>
        </p:spPr>
        <p:txBody>
          <a:bodyPr rtlCol="0"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Dom Pomocy Społecznej </a:t>
            </a:r>
            <a:br>
              <a:rPr lang="pl-PL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„Dom Seniora” w Kostrzynie nad Odrą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603AA-3261-4955-91AE-B20F48BB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1" y="164951"/>
            <a:ext cx="10058400" cy="80922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Koszt utrzymania</a:t>
            </a:r>
            <a:endParaRPr lang="pl-PL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513E3-7B5D-4C14-A47F-17E79FA0B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1563" y="1048973"/>
            <a:ext cx="6023295" cy="27606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2018 rok-  3.214,94zł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	= różnica 419,52zł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2019rok- 3.634,43zł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79A53A4-B427-477A-87CC-8120434AFE9B}"/>
              </a:ext>
            </a:extLst>
          </p:cNvPr>
          <p:cNvSpPr/>
          <p:nvPr/>
        </p:nvSpPr>
        <p:spPr>
          <a:xfrm>
            <a:off x="144011" y="3951634"/>
            <a:ext cx="10661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Średnia odpłatność Mieszkańców uprawnionych do dotacji  (14 osób) </a:t>
            </a:r>
            <a:br>
              <a:rPr lang="pl-PL" sz="32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na tzw. „Starych zasadach”</a:t>
            </a:r>
            <a:endParaRPr lang="pl-PL" sz="32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A676907-95D8-4FCB-AB00-BB53102510B3}"/>
              </a:ext>
            </a:extLst>
          </p:cNvPr>
          <p:cNvSpPr/>
          <p:nvPr/>
        </p:nvSpPr>
        <p:spPr>
          <a:xfrm>
            <a:off x="3946010" y="5416725"/>
            <a:ext cx="2773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819,37zł</a:t>
            </a:r>
          </a:p>
        </p:txBody>
      </p:sp>
    </p:spTree>
    <p:extLst>
      <p:ext uri="{BB962C8B-B14F-4D97-AF65-F5344CB8AC3E}">
        <p14:creationId xmlns:p14="http://schemas.microsoft.com/office/powerpoint/2010/main" val="3288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358B86-C683-40EA-A5AE-E55C01C70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780177"/>
            <a:ext cx="9612385" cy="53967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Usługi pralnicze: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2018r. cena za 1kg prania- 4,05zł brutto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2019r. cena za 1 kg prania- 3,93zł brutto</a:t>
            </a:r>
          </a:p>
          <a:p>
            <a:pPr marL="0" indent="0">
              <a:buNone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				Różnica: 0,12zł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Wyżywienie: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2018r. dzienna stawka żywieniowa- 16,00zł brutto za 1 osobodzień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2019r. dzienna stawka żywieniowa- 15,99zł brutto za 1 osobodzień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7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D5BA9-E175-4268-B558-0280E613D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459" y="2449585"/>
            <a:ext cx="11367082" cy="2592197"/>
          </a:xfrm>
        </p:spPr>
        <p:txBody>
          <a:bodyPr numCol="2">
            <a:normAutofit/>
          </a:bodyPr>
          <a:lstStyle/>
          <a:p>
            <a:r>
              <a:rPr lang="pl-PL" b="1" dirty="0">
                <a:latin typeface="Monotype Corsiva" panose="03010101010201010101" pitchFamily="66" charset="0"/>
              </a:rPr>
              <a:t>Administracji </a:t>
            </a:r>
            <a:r>
              <a:rPr lang="pl-PL" dirty="0">
                <a:latin typeface="Monotype Corsiva" panose="03010101010201010101" pitchFamily="66" charset="0"/>
              </a:rPr>
              <a:t>– </a:t>
            </a:r>
            <a:r>
              <a:rPr lang="pl-PL" b="1" dirty="0">
                <a:latin typeface="Monotype Corsiva" panose="03010101010201010101" pitchFamily="66" charset="0"/>
              </a:rPr>
              <a:t>2 etaty</a:t>
            </a:r>
            <a:r>
              <a:rPr lang="pl-PL" dirty="0">
                <a:latin typeface="Monotype Corsiva" panose="03010101010201010101" pitchFamily="66" charset="0"/>
              </a:rPr>
              <a:t>           </a:t>
            </a:r>
          </a:p>
          <a:p>
            <a:r>
              <a:rPr lang="pl-PL" b="1" dirty="0">
                <a:latin typeface="Monotype Corsiva" panose="03010101010201010101" pitchFamily="66" charset="0"/>
              </a:rPr>
              <a:t>Dział księgowo- kadrowy: 3 i 1/8 etatu</a:t>
            </a:r>
          </a:p>
          <a:p>
            <a:r>
              <a:rPr lang="pl-PL" b="1" dirty="0">
                <a:latin typeface="Monotype Corsiva" panose="03010101010201010101" pitchFamily="66" charset="0"/>
              </a:rPr>
              <a:t>Dział  medyczno- rehabilitacyjny</a:t>
            </a:r>
            <a:r>
              <a:rPr lang="pl-PL" dirty="0">
                <a:latin typeface="Monotype Corsiva" panose="03010101010201010101" pitchFamily="66" charset="0"/>
              </a:rPr>
              <a:t>- </a:t>
            </a:r>
            <a:r>
              <a:rPr lang="pl-PL" b="1" dirty="0">
                <a:latin typeface="Monotype Corsiva" panose="03010101010201010101" pitchFamily="66" charset="0"/>
              </a:rPr>
              <a:t>19 etatów </a:t>
            </a:r>
            <a:r>
              <a:rPr lang="pl-PL" dirty="0">
                <a:latin typeface="Monotype Corsiva" panose="03010101010201010101" pitchFamily="66" charset="0"/>
              </a:rPr>
              <a:t> 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	 </a:t>
            </a:r>
          </a:p>
          <a:p>
            <a:pPr marL="0" indent="0">
              <a:buNone/>
            </a:pPr>
            <a:endParaRPr lang="pl-PL" dirty="0">
              <a:latin typeface="Monotype Corsiva" panose="03010101010201010101" pitchFamily="66" charset="0"/>
            </a:endParaRPr>
          </a:p>
          <a:p>
            <a:r>
              <a:rPr lang="pl-PL" dirty="0">
                <a:latin typeface="Monotype Corsiva" panose="03010101010201010101" pitchFamily="66" charset="0"/>
              </a:rPr>
              <a:t> </a:t>
            </a:r>
            <a:r>
              <a:rPr lang="pl-PL" b="1" dirty="0">
                <a:latin typeface="Monotype Corsiva" panose="03010101010201010101" pitchFamily="66" charset="0"/>
              </a:rPr>
              <a:t>Dział socjalno-terapeutyczny</a:t>
            </a:r>
            <a:r>
              <a:rPr lang="pl-PL" dirty="0">
                <a:latin typeface="Monotype Corsiva" panose="03010101010201010101" pitchFamily="66" charset="0"/>
              </a:rPr>
              <a:t>: </a:t>
            </a:r>
            <a:r>
              <a:rPr lang="pl-PL" b="1" dirty="0">
                <a:latin typeface="Monotype Corsiva" panose="03010101010201010101" pitchFamily="66" charset="0"/>
              </a:rPr>
              <a:t>5 etatów </a:t>
            </a:r>
            <a:endParaRPr lang="pl-PL" dirty="0">
              <a:latin typeface="Monotype Corsiva" panose="03010101010201010101" pitchFamily="66" charset="0"/>
            </a:endParaRPr>
          </a:p>
          <a:p>
            <a:r>
              <a:rPr lang="pl-PL" b="1" dirty="0">
                <a:latin typeface="Monotype Corsiva" panose="03010101010201010101" pitchFamily="66" charset="0"/>
              </a:rPr>
              <a:t>Dział </a:t>
            </a:r>
            <a:r>
              <a:rPr lang="pl-PL" b="1" dirty="0" err="1">
                <a:latin typeface="Monotype Corsiva" panose="03010101010201010101" pitchFamily="66" charset="0"/>
              </a:rPr>
              <a:t>administracyjno</a:t>
            </a:r>
            <a:r>
              <a:rPr lang="pl-PL" b="1" dirty="0">
                <a:latin typeface="Monotype Corsiva" panose="03010101010201010101" pitchFamily="66" charset="0"/>
              </a:rPr>
              <a:t>–gospodarczy : 1 etat</a:t>
            </a:r>
            <a:r>
              <a:rPr lang="pl-PL" dirty="0">
                <a:latin typeface="Monotype Corsiva" panose="03010101010201010101" pitchFamily="66" charset="0"/>
              </a:rPr>
              <a:t> 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         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35AD0A5E-DEA9-491A-BBC2-1E0CC95E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62" y="553673"/>
            <a:ext cx="10058400" cy="9815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Stan zatrudnienia w „Domu Seniora”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na dzień 31 grudnia 2018 rok- 30 i 1/8 etatu</a:t>
            </a:r>
          </a:p>
        </p:txBody>
      </p:sp>
    </p:spTree>
    <p:extLst>
      <p:ext uri="{BB962C8B-B14F-4D97-AF65-F5344CB8AC3E}">
        <p14:creationId xmlns:p14="http://schemas.microsoft.com/office/powerpoint/2010/main" val="41155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9F774-2378-4718-B0F8-34EAA5A9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780"/>
            <a:ext cx="10058400" cy="763398"/>
          </a:xfrm>
        </p:spPr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Szkolenia pracowników 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72FA3B-B241-40E7-B0E0-5FAC9F382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837" y="1182848"/>
            <a:ext cx="11669085" cy="5675152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16.01.2018</a:t>
            </a:r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Zasady realizacji projektów za pośrednictwem Funduszu Małych Projektów w ramach Programu Współpracy  INTERR VA  Brandenburgia- Polska 2014-2020 w Euroregionie Pro Europa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Viadrina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30.01.2018- Konferencja – „Efektywność energetyczna dla samorządów – szanse i wyzwania dla Polski”.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22-23.03.2018- ,,III Forum Wymiany Doświadczeń dla Dyrektorów Domów Pomocy Społecznej”.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23.03.2018- „Terapia Zajęciowa – bank pomysłów z elementami Treningu umiejętności społecznych”.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11.04.2018- Mieszkaniec Domu Pomocy Społecznej 2018- zmiany w przepisach prawa i kwestie problematyczne.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10.05.2018- Wdrożenie RODO czyli nowe przepisy o ochronie danych osobowych.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9-11.05.2018- IX Balic Spring Conference.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16.05.2018- Innowacje w edukacji i opiece w chorobie Alzheimera i innych formach demencji.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06.06.2018 i 10.07.2018- szkolenie RODO.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29.06.2018- Udzielenia pierwszej pomocy.</a:t>
            </a:r>
          </a:p>
          <a:p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4BBDD-7EFA-42D0-90ED-24E36D084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227" y="487326"/>
            <a:ext cx="11258024" cy="5883347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25.06.2018 i 05.07.2018- Prawa mieszkańca Domu oraz kierunki prowadzonej terapii</a:t>
            </a:r>
            <a:b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a także metody pracy z mieszkańcami.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29.06.2018- Pierwsza pomoc przedmedyczna w domu pomocy społecznej.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04.07.2018- Prowadzenie usług opiekuńczych oraz specjalistycznych usług opiekuńczych.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13.07.2018- Konferencja Regionalna </a:t>
            </a:r>
            <a:b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ramach Jubileuszu 100-lecia polskiej polityki społecznej Przeszłość- Teraźniejszość – Przyszłość.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17-19.09.2018- System obsługi wsparcia finansowanego ze środków PFRON.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26-28.09.2018- Międzynarodowa Konferencja Opieki Długoterminowej.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05.10.2018- Pacjent z NTM – Leczenie, Pielęgnacja i opieka – Najnowsze Standardy.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04-05.10.2018- Szkolenie z zakresu spraw obronnych, obronny cywilnej</a:t>
            </a:r>
            <a:b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i zarządzania kryzysowego.</a:t>
            </a:r>
          </a:p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15.11.2018- Szkolenie z zakresu BHP.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511E9-60E4-497F-950B-11EECBF3B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16" y="705373"/>
            <a:ext cx="4800600" cy="42719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Projekty dofinansowane ze środków Unii Europejskiej dedykowane dla pracowników, wolontariuszy, zaprzyjaźnionych instytucji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organizacji seniorskich, w tym przyjaciół zza Odry ale przede wszystkim z myślą dla naszych podopiecznych.</a:t>
            </a:r>
          </a:p>
          <a:p>
            <a:endParaRPr lang="pl-PL" dirty="0"/>
          </a:p>
        </p:txBody>
      </p:sp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91D35C87-C0BF-46B3-A77A-CFCA59E2E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94" y="1999524"/>
            <a:ext cx="4800600" cy="33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43F25-C330-4B0E-8C65-68273BE7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95" y="369116"/>
            <a:ext cx="10355512" cy="1637850"/>
          </a:xfrm>
        </p:spPr>
        <p:txBody>
          <a:bodyPr>
            <a:noAutofit/>
          </a:bodyPr>
          <a:lstStyle/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Projekt pn. ,,Jak dobrze mieć sąsiada”- współpraca seniorów na pograniczu polsko- niemieckim realizowany był w ramach Funduszy Małych Projektów z Euroregionu PRO EUROPA VIADRINA dla Programu Współpracy INTERREG V A Brandenburgia- Polska 2014-2020  w ramach Europejskiej Współpracy Terytorialnej (Redukować bariery- wspólnie wykorzystywać silne strony).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BB2B80-2BB6-4C9E-837E-6DF436496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672" y="2558642"/>
            <a:ext cx="11593585" cy="35260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Realizatorami projektu byli: Powiat Gorzowski i Dom  Pomocy Społecznej ,,Dom Seniora” w Kostrzynie nad Odrą. Partnerami projektu byli zaprzyjaźnieni seniorzy z niemieckiego miasta </a:t>
            </a:r>
            <a:r>
              <a:rPr lang="pl-PL" sz="9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Seelow</a:t>
            </a:r>
            <a: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oraz seniorzy </a:t>
            </a:r>
            <a:b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Górzycy.</a:t>
            </a:r>
          </a:p>
          <a:p>
            <a:pPr marL="0" indent="0" algn="ctr">
              <a:buNone/>
            </a:pPr>
            <a: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Celem projektu pt. ,,Jak dobrze mieć sąsiada”- współpraca seniorów na pograniczu polsko- niemieckim było wspieranie dalszego rozwoju i pogłębianie więzi oraz współpracy partnerskiej poprzez wzmacnianie wzajemnego zaufania i pokonywanie kulturowych oraz językowych barier i uprzedzeń wynikających </a:t>
            </a:r>
            <a:b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historii. Naszym celem było również rozwijanie zainteresowań i pasji oraz wymiana doświadczeń oraz integracja seniorów po obu stronach Odry.</a:t>
            </a:r>
          </a:p>
          <a:p>
            <a:pPr marL="0" indent="0">
              <a:buNone/>
            </a:pPr>
            <a:r>
              <a:rPr lang="pl-PL" sz="8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39B5DA-C6EA-4563-963B-A760FE2D0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02" y="444617"/>
            <a:ext cx="5427677" cy="5732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ramach projektu pt. ,, Jak dobrze mieć sąsiada”- współpraca seniorów na pograniczu polsko- niemieckim przeprowadzono konferencję naukową przez pierwszego w Polsce licencjonowanego trenera- eksperta Panią Marleną Meyer nt. ,,Innowacje </a:t>
            </a:r>
            <a:b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edukacji i opiece w chorobie Alzheimera i innych formach demencji”. W trakcie projektu organizowane były trzy spotkania- warsztaty ceramiczne w trzech miastach: Kostrzyn nad Odrą, </a:t>
            </a:r>
            <a:r>
              <a:rPr lang="pl-PL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Seelow</a:t>
            </a: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oraz Górzyca. Uroczyste podsumowanie projektu z wystawą prac ceramicznych oraz rękodzieła odbyło się w Domu Pomocy Społecznej ,,Dom Seniora” w Kostrzynie nad Odrą.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968E4A2F-96F0-4571-B028-BD4902A74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44" y="1763103"/>
            <a:ext cx="4800600" cy="3599411"/>
          </a:xfrm>
        </p:spPr>
      </p:pic>
    </p:spTree>
    <p:extLst>
      <p:ext uri="{BB962C8B-B14F-4D97-AF65-F5344CB8AC3E}">
        <p14:creationId xmlns:p14="http://schemas.microsoft.com/office/powerpoint/2010/main" val="38540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63688E-F069-48A3-9AB0-0DC24BF6E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4536" y="2066334"/>
            <a:ext cx="4800600" cy="427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Pracownicy Domu, którzy odbywają kurs języka po egzaminach uzyskują certyfikaty TELC, potwierdzające zdobycie poziomu biegłości językowej zgodnie z Europejskim Systemem Opisu Kształcenia Językowego, 38.7% pracowników Domu zakwalifikowało się i korzysta z projektu  ,,Lubuskie bez barier  – szkolenie językowe  i komputerowe”.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0F4BFB3-2C7F-443B-AF7A-7EF0D0988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5" y="2513611"/>
            <a:ext cx="6140741" cy="3377407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005E5F1-D507-4096-BA24-0DED5AD5B7EA}"/>
              </a:ext>
            </a:extLst>
          </p:cNvPr>
          <p:cNvSpPr txBox="1"/>
          <p:nvPr/>
        </p:nvSpPr>
        <p:spPr>
          <a:xfrm>
            <a:off x="1288409" y="504121"/>
            <a:ext cx="94460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Projekt ,,Lubuskie bez barier  – szkolenie językowe  i komputerowe” </a:t>
            </a:r>
            <a:b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ramach Regionalnego Programu Operacyjnego Województwa Lubuskiego 2014-2020, </a:t>
            </a:r>
            <a:b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Oś Priorytetowa 08 Nowoczesna Edukacja, Działanie 08.03 Upowszechnianie kształcenia ustawicznego związanego z nabywaniem i doskonaleniem kwalifikacji zawodowych.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08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C98B7D-759E-449B-BD3C-6555E622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25330"/>
          </a:xfrm>
        </p:spPr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Pozyskane darowizny rzeczowe oraz środki pozabudżetowe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CBEF419-4362-429A-AE6E-5A8E39C5ABB1}"/>
              </a:ext>
            </a:extLst>
          </p:cNvPr>
          <p:cNvSpPr txBox="1"/>
          <p:nvPr/>
        </p:nvSpPr>
        <p:spPr>
          <a:xfrm>
            <a:off x="813732" y="1876167"/>
            <a:ext cx="10771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Kostrzyńsko – Słubicka Specjalna Strefa Ekonomiczna  SA Kostrzyn nad Odrą dofinansowała  częściowo zakup namiotu do zajęć terapeutycznych.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Darowizna rzeczowa: papier do kserokopiarki od Firmy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Arctic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Paper.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Darowizna rzeczowa: konfekcja papierowa (ręczniki papierowe, chusteczki, serwetki, papier toaletowy) od firmy Hanke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Tissue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Sp. z o. o. Kostrzyn nad Odrą  oraz ICT POLAND Kostrzyn nad Odrą.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Pracownicze Stowarzyszenie „Ars Vita” dofinansowało i przekazało dla Domu namiot do zajęć terapeutycznych.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Pracownicze Stowarzyszenie „Ars Vita” wsparło mieszkańców i Dom w organizacji XIV Jarmarku Adwentowego, 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 XXIII Wojewódzkiego Przeglądu Kolęd i Pastorałek oraz Wigilii z okazji Świąt Bożego Narodzenia.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 </a:t>
            </a:r>
          </a:p>
          <a:p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1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E7388F3-C197-43EC-9D0A-D80AEBD14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94" y="380922"/>
            <a:ext cx="1495110" cy="14649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4D25DFA-406E-4F3D-A709-1376623D0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65" y="380922"/>
            <a:ext cx="1415383" cy="14649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9A9EC18-66B3-456A-9C5A-FBCD514BB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71" y="380922"/>
            <a:ext cx="3960440" cy="502959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C013322-D5D6-4900-B6C1-FDECA8C91A7C}"/>
              </a:ext>
            </a:extLst>
          </p:cNvPr>
          <p:cNvSpPr txBox="1"/>
          <p:nvPr/>
        </p:nvSpPr>
        <p:spPr>
          <a:xfrm>
            <a:off x="427839" y="5788422"/>
            <a:ext cx="1093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Funkcjonowanie Domu Pomocy Społecznej „Dom Seniora” w Kostrzynie nad Odrą w 2018r. </a:t>
            </a:r>
            <a:b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oraz założenia na 2019r. </a:t>
            </a:r>
          </a:p>
        </p:txBody>
      </p:sp>
    </p:spTree>
    <p:extLst>
      <p:ext uri="{BB962C8B-B14F-4D97-AF65-F5344CB8AC3E}">
        <p14:creationId xmlns:p14="http://schemas.microsoft.com/office/powerpoint/2010/main" val="307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5A28A62D-8D85-4C6B-94AB-F7F7844A033E}"/>
              </a:ext>
            </a:extLst>
          </p:cNvPr>
          <p:cNvSpPr txBox="1"/>
          <p:nvPr/>
        </p:nvSpPr>
        <p:spPr>
          <a:xfrm>
            <a:off x="587229" y="696285"/>
            <a:ext cx="10805021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Nieodpłatne korzystanie przez Mieszkańców Domu dwa razy w tygodniu z usług fizjoterapeuty w Europejskim Centrum Spotkań Seniorów i Osób Niepełnosprawnych ,, Kręgielnia”  w Kostrzynie nad Odrą.</a:t>
            </a:r>
          </a:p>
          <a:p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Nieodpłatne korzystanie przez mieszkańców Domu z warsztatów ceramicznych w ,, Starej Piekarni”  w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Seelow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– Niemcy.</a:t>
            </a:r>
          </a:p>
          <a:p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Współpraca z Firmą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Polchar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oraz JPM Jarosław Buczyński dotycząca nieodpłatnego przeprowadzenia </a:t>
            </a:r>
          </a:p>
          <a:p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 i wykonania robót budowlanych związanych z remontem: 4 balkonów.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Urządzenie wielofunkcyjne- kserokopiarka otrzymana od Firmy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Polchar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Dom Pomocy Społecznej ,, Dom Seniora” w Kostrzynie nad Odrą pozyskał w formie darowizny od zaprzyjaźnionego Domu  w Niemczech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Stephanus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Seniorenzentrum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z Bad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Freienwalde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wyposażenie: 	 </a:t>
            </a:r>
          </a:p>
          <a:p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- Wózki inwalidzkie 	-  Chodziki kołowe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A9AE62F-A764-42BC-A2F4-B8C6B062B302}"/>
              </a:ext>
            </a:extLst>
          </p:cNvPr>
          <p:cNvSpPr txBox="1"/>
          <p:nvPr/>
        </p:nvSpPr>
        <p:spPr>
          <a:xfrm>
            <a:off x="-392022" y="320190"/>
            <a:ext cx="1098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REMONTY, NAPRAWY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9FEF62E-D498-4617-A499-D60874B59F0F}"/>
              </a:ext>
            </a:extLst>
          </p:cNvPr>
          <p:cNvSpPr txBox="1"/>
          <p:nvPr/>
        </p:nvSpPr>
        <p:spPr>
          <a:xfrm>
            <a:off x="278498" y="1921080"/>
            <a:ext cx="435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Wymiana płytek elewacyjnych na dwóch balkonach – 2.306,10zł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sz="24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sz="24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sz="24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Montaż agregatu prądotwórczego wraz z uruchomieniem- 11.988,00zł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72C44F-7E59-485F-A33B-818DBF57A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73" y="4254562"/>
            <a:ext cx="3444240" cy="258165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38C267-6EAC-4D20-9D2D-98913EF82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73" y="1284066"/>
            <a:ext cx="3374136" cy="25298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B7D1592-F4BD-496E-9AA6-C62A6C948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87" y="1284067"/>
            <a:ext cx="2487743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B56A7E4-1D3C-48AA-8C1F-83776D82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2" y="1803633"/>
            <a:ext cx="3228403" cy="430142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AAA5E87-E835-4D23-9EF5-63144C73160F}"/>
              </a:ext>
            </a:extLst>
          </p:cNvPr>
          <p:cNvSpPr txBox="1"/>
          <p:nvPr/>
        </p:nvSpPr>
        <p:spPr>
          <a:xfrm>
            <a:off x="838899" y="605559"/>
            <a:ext cx="968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Wymiana 4 pionów wodno-kanalizacyjnych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F2FC31F-81B4-4B65-AD09-5BC3089AB5A2}"/>
              </a:ext>
            </a:extLst>
          </p:cNvPr>
          <p:cNvSpPr txBox="1"/>
          <p:nvPr/>
        </p:nvSpPr>
        <p:spPr>
          <a:xfrm>
            <a:off x="3598878" y="1803633"/>
            <a:ext cx="48656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Demontaż instalacji kanalizacyjnej (żeliwnej), montaż instalacji wodnej z rur miedzianych z zakupem i montażem nowej armatury łazienkowej (umywalki z baterią, baterie prysznicowe, sedesy). </a:t>
            </a:r>
          </a:p>
          <a:p>
            <a:pPr algn="just"/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 86.000,00zł- środki od Wojewody,</a:t>
            </a:r>
          </a:p>
          <a:p>
            <a:pPr algn="just"/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 25.500,00zł- z własnych środków.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14FEDD7-2B8C-4497-BC23-2213EDDCA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21" y="1803633"/>
            <a:ext cx="2665117" cy="43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D10E991-79AF-4B7E-A778-E1D98BE68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8" y="2435561"/>
            <a:ext cx="1858610" cy="3736639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448417A-1791-43F0-BDF1-0085BC454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47" y="2435561"/>
            <a:ext cx="2120835" cy="28245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1FBBDE4-FDFE-4AAA-83C0-26FD10B1D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7" y="2435561"/>
            <a:ext cx="3089442" cy="236294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CCEF77F-C45A-4177-9082-FFBA63506770}"/>
              </a:ext>
            </a:extLst>
          </p:cNvPr>
          <p:cNvSpPr txBox="1"/>
          <p:nvPr/>
        </p:nvSpPr>
        <p:spPr>
          <a:xfrm>
            <a:off x="1410301" y="771787"/>
            <a:ext cx="568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Montaż armatury łazienkowej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F891C2-01B8-4D72-A72B-96148C256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84" y="2435561"/>
            <a:ext cx="2674994" cy="35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285E2FC1-9EDB-4166-B128-AFB7D287E22A}"/>
              </a:ext>
            </a:extLst>
          </p:cNvPr>
          <p:cNvSpPr/>
          <p:nvPr/>
        </p:nvSpPr>
        <p:spPr>
          <a:xfrm>
            <a:off x="4640144" y="637865"/>
            <a:ext cx="2640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  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679B685-CFE5-40EE-ABDE-E503477E3A6D}"/>
              </a:ext>
            </a:extLst>
          </p:cNvPr>
          <p:cNvSpPr txBox="1"/>
          <p:nvPr/>
        </p:nvSpPr>
        <p:spPr>
          <a:xfrm>
            <a:off x="1090570" y="1262483"/>
            <a:ext cx="6551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Podnośnik transportowy na potrzeby mieszkańców</a:t>
            </a:r>
          </a:p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– 4.000,00zł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Konsultacje lekarza psychiatry </a:t>
            </a:r>
          </a:p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– 7.200,00zł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Konsultacje psychologiczne i terapeutyczne</a:t>
            </a:r>
          </a:p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- 6.600,00zł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Zakup wyposażenia na potrzeby Domu (zakup </a:t>
            </a:r>
            <a:b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2 komputerów, oprogramowania Office- 3 stanowiska, wózek do sprzątania wraz z </a:t>
            </a:r>
            <a:r>
              <a:rPr lang="pl-PL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mopami</a:t>
            </a: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, drukarki, mebli na doposażenie mieszkań mieszkańców)</a:t>
            </a:r>
          </a:p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    - 11.881,89zł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Bieżące remonty i naprawy mieszkań oraz pomieszczeń biurowych wykonane w systemie gospodarczym.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latin typeface="Monotype Corsiva" panose="03010101010201010101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D336A85-4B6F-420A-A917-2E68E8DF7C39}"/>
              </a:ext>
            </a:extLst>
          </p:cNvPr>
          <p:cNvSpPr txBox="1"/>
          <p:nvPr/>
        </p:nvSpPr>
        <p:spPr>
          <a:xfrm>
            <a:off x="260059" y="342701"/>
            <a:ext cx="1015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Konsultacje medyczne mieszkańców oraz wyposażenie wspomagające funkcjonowanie mieszkańców Domu: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4E89A5A-3509-4ACB-8AF1-4ACE3A649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90" y="1432908"/>
            <a:ext cx="3156913" cy="52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9A8FCCB1-C619-4F67-B289-BC3C150EE98E}"/>
              </a:ext>
            </a:extLst>
          </p:cNvPr>
          <p:cNvSpPr txBox="1"/>
          <p:nvPr/>
        </p:nvSpPr>
        <p:spPr>
          <a:xfrm>
            <a:off x="746621" y="453006"/>
            <a:ext cx="930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Założenia na 2019 rok 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70FBEED-FB6F-4BCD-80EF-EB3F1E944C34}"/>
              </a:ext>
            </a:extLst>
          </p:cNvPr>
          <p:cNvSpPr txBox="1"/>
          <p:nvPr/>
        </p:nvSpPr>
        <p:spPr>
          <a:xfrm>
            <a:off x="127232" y="976226"/>
            <a:ext cx="10930855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Cykliczny remont 4 łazienek dla mieszkańców,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Remont łazienki dla pracowników (wymiana glazury i sanitariatów),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Naprawa opierzenia i wymiana glazury na balkonach zagrażających bezpieczeństwu mieszkańców – 8 balkonów,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Ocieplenie elewacji budynku „Domu Seniora” od strony zachodniej,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Wymiana sześciu pionów wodno-kanalizacyjnych wewnątrz budynku z wymianą armatury łazienkowej wraz z uzupełnieniem powstałych ubytków,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Wygospodarowanie pomieszczenia z przeznaczeniem na pomieszczenie socjalne dla pracowników,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Przeniesienie pomieszczenia do wydawania posiłków (remont wraz z położeniem glazury),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Remont kuchni terapeutycznej dla mieszkańców (wykonanie w systemie gospodarczym),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Zakup i montaż wanny do prac gospodarczych,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Malowanie, remont pomieszczenia magazynowego oraz mieszkań mieszkańców,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Kontynuacja projektu ,,Lubuskie bez barier  – szkolenie językowe  i komputerowe” w ramach Regionalnego Programu Operacyjnego Województwa Lubuskiego 2014-2020, Oś Priorytetowa 08 Nowoczesna Edukacja, Działanie 08.03 Upowszechnianie kształcenia ustawicznego związanego z nabywaniem i doskonaleniem kwalifikacji zawodowych.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Monotype Corsiva" panose="03010101010201010101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4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EA7EFEA-8637-49D6-8778-E4F6F0F20BC4}"/>
              </a:ext>
            </a:extLst>
          </p:cNvPr>
          <p:cNvSpPr txBox="1"/>
          <p:nvPr/>
        </p:nvSpPr>
        <p:spPr>
          <a:xfrm>
            <a:off x="645952" y="67112"/>
            <a:ext cx="1039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Dom Pomocy Społecznej ,,Dom Seniora” w Kostrzynie nad Odrą </a:t>
            </a:r>
            <a:b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oferuje swoim mieszkańcom bardzo bogaty wachlarz usług terapeutycznych </a:t>
            </a:r>
            <a:r>
              <a:rPr lang="pl-PL" b="1" dirty="0">
                <a:latin typeface="Monotype Corsiva" panose="03010101010201010101" pitchFamily="66" charset="0"/>
              </a:rPr>
              <a:t>: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289834-9B56-465D-B322-D83168FAC373}"/>
              </a:ext>
            </a:extLst>
          </p:cNvPr>
          <p:cNvSpPr txBox="1"/>
          <p:nvPr/>
        </p:nvSpPr>
        <p:spPr>
          <a:xfrm>
            <a:off x="0" y="898109"/>
            <a:ext cx="62162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Ergoterapia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(terapia zajęciowa) w jej ramach prowadzi się wiele różnych zajęć m.in. rzeźbiarstwo, rękodzieło, terapia z gliną., zdobnictwo, dekoratorstwo, papieroplastyka,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decupage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 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Arteterapia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terapia wykorzystująca szeroko pojętą sztukę np. malarstwo, zajęcia plastyczne.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Muzykoterapia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terapia wykorzystująca muzykę- śpiewanie, słuchanie, granie. Przy Domu Seniora działa Zespół ,,Echo z Dębowego lasu”, którego nagrania można posłuchać na antenie Radia Zachód oraz na serwisie internetowym YouTube.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Biblioterapia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terapia wykorzystująca książki (pisane, mówione, piktogramy) .</a:t>
            </a:r>
          </a:p>
          <a:p>
            <a:pPr lvl="0" algn="just"/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Poezjoterapia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terapia wykorzystująca poezję, polega na czytaniu, recytowaniu, pisaniu wierszy. Podopieczni mogą także uczestniczyć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organizować wieczorki poetyckie.</a:t>
            </a:r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algn="just"/>
            <a:endParaRPr lang="pl-PL" b="1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Videoterapia</a:t>
            </a:r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terapia związana z projekcją filmów i programów o różnej tematyce i dyskusja po niej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 </a:t>
            </a:r>
          </a:p>
          <a:p>
            <a:pPr lvl="0"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  <p:pic>
        <p:nvPicPr>
          <p:cNvPr id="1027" name="Picture 3" descr="ergoterapia1">
            <a:extLst>
              <a:ext uri="{FF2B5EF4-FFF2-40B4-BE49-F238E27FC236}">
                <a16:creationId xmlns:a16="http://schemas.microsoft.com/office/drawing/2014/main" id="{B1FE22E4-07FD-40FD-8E0B-48D22AA2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10" y="979669"/>
            <a:ext cx="5070577" cy="301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SC_2796">
            <a:extLst>
              <a:ext uri="{FF2B5EF4-FFF2-40B4-BE49-F238E27FC236}">
                <a16:creationId xmlns:a16="http://schemas.microsoft.com/office/drawing/2014/main" id="{A0421122-7839-41EC-96CA-C694F6E4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10" y="3999003"/>
            <a:ext cx="5070577" cy="27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rapia pisaniem">
            <a:extLst>
              <a:ext uri="{FF2B5EF4-FFF2-40B4-BE49-F238E27FC236}">
                <a16:creationId xmlns:a16="http://schemas.microsoft.com/office/drawing/2014/main" id="{5C34104B-0E6B-4840-9FDF-DE635349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9" y="1149511"/>
            <a:ext cx="2517797" cy="347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2AA3F-3747-4B06-9B9B-F17588374CE1}"/>
              </a:ext>
            </a:extLst>
          </p:cNvPr>
          <p:cNvSpPr txBox="1"/>
          <p:nvPr/>
        </p:nvSpPr>
        <p:spPr>
          <a:xfrm>
            <a:off x="3137482" y="335778"/>
            <a:ext cx="514245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Terapia pisaniem-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terapia poprzez pisanie oraz przelewanie swoich emocji na papier.</a:t>
            </a:r>
          </a:p>
          <a:p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r>
              <a:rPr lang="pl-PL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Terapia oparta na słowie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- to relaksujący wpływ literatury na nasze samopoczucie np. czytanie prasy, książek, czytanie artykułów, pogadanki, dyskusje, wymiana myśli, prowadzenie kroniki, albumów.</a:t>
            </a:r>
          </a:p>
          <a:p>
            <a:pPr lvl="0"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r>
              <a:rPr lang="pl-PL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Trening pamięci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- Terapia, której celem jest usprawnienie ogólnych zdolności intelektualnych oraz polepszenie pamięci, koncentracji i uwagi mieszkańców poprzez ćwiczenia. </a:t>
            </a:r>
          </a:p>
          <a:p>
            <a:pPr lvl="0"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Terapia reminiscencyjna- 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polega na odwoływaniu się do przeżyć i doświadczeń z przeszłości mieszkańca przy użyciu różnego rodzaju bodźców takich jak: stare fotografie (np. rodzinne), ważne wydarzenia, przedmioty dawniej używane, filmy, nagrania z czasów młodości. </a:t>
            </a:r>
          </a:p>
          <a:p>
            <a:pPr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Terapia kuchnią/ smakiem- 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celem tej terapii jest realizowanie zamiłowań kulinarnych, rozwijanie ich oraz rozbudzanie zmysłu smaku.  </a:t>
            </a:r>
          </a:p>
          <a:p>
            <a:pPr lvl="0" algn="just"/>
            <a:endParaRPr lang="pl-PL" sz="2200" dirty="0">
              <a:latin typeface="Monotype Corsiva" panose="03010101010201010101" pitchFamily="66" charset="0"/>
            </a:endParaRPr>
          </a:p>
          <a:p>
            <a:endParaRPr lang="pl-PL" sz="22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 descr="terapia kuchnią 2">
            <a:extLst>
              <a:ext uri="{FF2B5EF4-FFF2-40B4-BE49-F238E27FC236}">
                <a16:creationId xmlns:a16="http://schemas.microsoft.com/office/drawing/2014/main" id="{F9753E20-1244-4B0A-8C19-DA2A3104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50" y="1946245"/>
            <a:ext cx="3208295" cy="36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1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143690C-2E67-4C2B-BD92-0DC37EAC4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3178" y="238974"/>
            <a:ext cx="5914239" cy="6547832"/>
          </a:xfrm>
        </p:spPr>
        <p:txBody>
          <a:bodyPr>
            <a:normAutofit/>
          </a:bodyPr>
          <a:lstStyle/>
          <a:p>
            <a:pPr lvl="0" algn="just"/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Stymulacja </a:t>
            </a:r>
            <a:r>
              <a:rPr lang="pl-PL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polisensoryczna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Terapia umożliwia poznawanie świata poprzez patrzenie, słuchanie, dotykanie, wąchanie i smakowanie. </a:t>
            </a:r>
          </a:p>
          <a:p>
            <a:pPr lvl="0" algn="just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Zajęcia relaksacyjne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jest to forma psychoterapii, której celem jest pokonywanie i rozładowanie stanu napięcia psychicznego oraz zmęczenia fizycznego, a także wyciszenie. </a:t>
            </a:r>
          </a:p>
          <a:p>
            <a:pPr lvl="0" algn="just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r>
              <a:rPr lang="pl-PL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Ludoterapia</a:t>
            </a:r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spotkania mieszkańców na terenie Domu połączone </a:t>
            </a:r>
            <a:b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grami i zabawami.</a:t>
            </a:r>
          </a:p>
          <a:p>
            <a:pPr lvl="0" algn="just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l-PL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Silwoterapia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–terapia wykorzystująca kontakt z pięknym otoczeniem </a:t>
            </a:r>
            <a:b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kontakt z przyrodą. </a:t>
            </a:r>
          </a:p>
          <a:p>
            <a:pPr lvl="0" algn="just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Choreoterapia-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terapia wykorzystująca elementy tańca. </a:t>
            </a:r>
          </a:p>
          <a:p>
            <a:pPr lvl="0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Fizjoterapia –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celem fizjoterapii jest zapobieganie postępowi </a:t>
            </a:r>
            <a:b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nawrotom choroby, usuwanie różnych dolegliwości i przywracanie sprawności fizycznej.</a:t>
            </a:r>
          </a:p>
          <a:p>
            <a:pPr lvl="0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Kult religijny</a:t>
            </a: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 tworzy go grupa mieszkańców dla których modlitwa </a:t>
            </a:r>
            <a:b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pogłębianie życia duchowego ma ogromny wpływ na ich codzienne funkcjonowanie</a:t>
            </a:r>
          </a:p>
          <a:p>
            <a:pPr lvl="0" algn="just"/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pl-PL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						W Domu Pomocy Społecznej ,,Dom Seniora”  prowadzona jest również terapia indywidualna z mieszkańcami</a:t>
            </a:r>
          </a:p>
          <a:p>
            <a:pPr lvl="0" algn="just"/>
            <a:endParaRPr lang="pl-PL" sz="18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lvl="0" algn="just"/>
            <a:endParaRPr lang="pl-PL" dirty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17920C-B849-4608-BAAA-564E26766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917"/>
            <a:ext cx="2575421" cy="3534859"/>
          </a:xfrm>
          <a:prstGeom prst="rect">
            <a:avLst/>
          </a:prstGeom>
        </p:spPr>
      </p:pic>
      <p:pic>
        <p:nvPicPr>
          <p:cNvPr id="5" name="Picture 2" descr="Silwoterapia">
            <a:extLst>
              <a:ext uri="{FF2B5EF4-FFF2-40B4-BE49-F238E27FC236}">
                <a16:creationId xmlns:a16="http://schemas.microsoft.com/office/drawing/2014/main" id="{169F7578-0D2F-47C0-B167-4A6743F9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98" y="3414787"/>
            <a:ext cx="3692554" cy="33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6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4A84C7A-3751-440C-B393-AB421C2F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82717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Współpraca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66523F-C49C-4A5E-A60A-D623EC47BEEF}"/>
              </a:ext>
            </a:extLst>
          </p:cNvPr>
          <p:cNvSpPr/>
          <p:nvPr/>
        </p:nvSpPr>
        <p:spPr>
          <a:xfrm>
            <a:off x="427839" y="1366156"/>
            <a:ext cx="111741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Euroregion Pro Europa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Viadrina</a:t>
            </a: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z siedzibą w Gorzowie Wielkopolskim, </a:t>
            </a:r>
            <a:endParaRPr lang="pl-PL" altLang="pl-PL" sz="2000" b="1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Ośrodki Pomocy Społecznej z powiatu gorzowskiego, ościennych gmin – współpraca oparta jest na wymianie informacji na temat przyjęć nowych mieszkańców, funkcjonowania Domu,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Domy Pomocy Społecznej w województwie lubuskim,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Biblioteka Miejska w Kostrzynie nad Odrą – Punkt Biblioteczny na terenie „Domu Seniora”,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Dom Seniora– Fundacja Centrum Seniora w Bad </a:t>
            </a:r>
            <a:r>
              <a:rPr lang="pl-PL" alt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Freienwalde</a:t>
            </a: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Rada Miasta, Burmistrz, Sekretarz, Skarbnik Miasta Kostrzyn nad Odrą, współpraca związana jest </a:t>
            </a:r>
            <a:b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funkcjonowaniem DPS ,,Domu Seniora” oraz organizacje przedsięwzięć kulturalno-oświatowych,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Zakład Ubezpieczeń Społecznych w Gorzowie Wlkp., Słubicach, Sulęcinie, Myśliborzu,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Uniwersytet Trzeciego Wieku w Gorzowie Wlkp. – współpraca dotyczy działania przy Domu Seniora Filii Uniwersytetu Trzeciego Wieku,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Parafia Matki Bożej </a:t>
            </a:r>
            <a:r>
              <a:rPr lang="pl-PL" alt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Rokitniańskiej</a:t>
            </a:r>
            <a:r>
              <a:rPr lang="pl-PL" alt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i Parafia N.M.P. Matki Kościoła i kapłanami,</a:t>
            </a:r>
          </a:p>
        </p:txBody>
      </p:sp>
    </p:spTree>
    <p:extLst>
      <p:ext uri="{BB962C8B-B14F-4D97-AF65-F5344CB8AC3E}">
        <p14:creationId xmlns:p14="http://schemas.microsoft.com/office/powerpoint/2010/main" val="17513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90" y="298127"/>
            <a:ext cx="11752975" cy="1188720"/>
          </a:xfrm>
        </p:spPr>
        <p:txBody>
          <a:bodyPr rtlCol="0">
            <a:noAutofit/>
          </a:bodyPr>
          <a:lstStyle/>
          <a:p>
            <a:pPr algn="ctr"/>
            <a:r>
              <a:rPr lang="pl-PL" alt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Dom Pomocy Społecznej „Dom Seniora” w Kostrzynie nad Odrą pełni funkcję substytucyjną w stosunku do naturalnych ogniw oparcia społecznego jaką jest rodzina.</a:t>
            </a: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91" y="1905000"/>
            <a:ext cx="11987868" cy="4781025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Dom funkcjonuje zgodnie z przepisami: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Ustawy o pomocy społecznej z dnia 12 marca 2004r. (tj. Dz. U. z 2013r., poz. 182 z późn.zm.),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Rozporządzeniem Ministra Polityki Społecznej z dnia 23 sierpnia 2012r.  (tj. Dz. U. z 2012 r., poz. 964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późn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 zm.) 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Ustawy o dochodach jednostek samorządu terytorialnego z dnia 13 listopada 2003 r.  (tj. Dz. U. z 2010r. Nr 80, poz. 526 z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późn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 zm.) 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Ustawy o samorządzie powiatowym  z dnia 5 czerwca 1998r. (tj. Dz. U. z 2007r., Nr  142, poz. 1592 </a:t>
            </a:r>
            <a:b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późn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 zm.) 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Ustawy o finansach publicznych z dnia 27 sierpnia 2009 (tj. Dz. U. z 2009r. Nr 157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poz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1240 z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poźn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. zm.)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rtl="0"/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E9D8694-D7D6-43DF-A7F1-0ACA4799E3F5}"/>
              </a:ext>
            </a:extLst>
          </p:cNvPr>
          <p:cNvSpPr/>
          <p:nvPr/>
        </p:nvSpPr>
        <p:spPr>
          <a:xfrm>
            <a:off x="4943912" y="747708"/>
            <a:ext cx="72480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Utrzymanie stałych  kontaktów z Radą Seniorów przy Radzie Miejskiej </a:t>
            </a:r>
            <a:b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Seelow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oraz  Stowarzyszeniem AWO w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Strausbergu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, Domem Pomocy Społecznej w Bad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Freinwalde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(Niemcy) oraz Seniorami z </a:t>
            </a:r>
            <a:r>
              <a:rPr lang="pl-PL" alt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Zechin</a:t>
            </a: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(Niemcy),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Rejonowym Związkiem Emerytów Rencistów i Inwalidów w Kostrzynie nad Odrą,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Polskim Związkiem Niewidomych- Koło w Kostrzynie nad Odrą,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PEFRON w Zielonej Górze i Starostwie Powiatowym– dofinansowanie do turnusów rehabilitacyjnych dla mieszkańców oraz sprzętu ortopedycznego, dofinansowanie inwestycji oraz do nowych miejsc pracy,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Powiatowy Urząd Pracy, filia w Kostrzynie nad Odrą,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Szpital w Kostrzynie nad Odrą i szpitale w regionie– konsultacje i hospitalizacje mieszkańców,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Departament Spraw Społecznych w Zielonej Górze- w zakresie szkoleń, przyznawania środków pozabudżetowych oraz szkoleń pracowników,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Wydział Polityki Społecznej w Gorzowie Wielkopolskim- w zakresie standardów </a:t>
            </a:r>
            <a:b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jakości usług świadczonych przez Dom,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Niepubliczne Zakłady Opieki Zdrowotnej,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alt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27331765_926765814167809_2432600509702881098_n[1]">
            <a:extLst>
              <a:ext uri="{FF2B5EF4-FFF2-40B4-BE49-F238E27FC236}">
                <a16:creationId xmlns:a16="http://schemas.microsoft.com/office/drawing/2014/main" id="{8659DF56-E17C-433D-A377-FD952DD9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3" y="1603386"/>
            <a:ext cx="4290402" cy="321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3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iepodległa, wspołpraca z Kresowianami">
            <a:extLst>
              <a:ext uri="{FF2B5EF4-FFF2-40B4-BE49-F238E27FC236}">
                <a16:creationId xmlns:a16="http://schemas.microsoft.com/office/drawing/2014/main" id="{CCBA1FBE-32D0-44C7-922E-D9305829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25" y="60557"/>
            <a:ext cx="5516563" cy="341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23BF99C-074F-4B0B-9B91-3E3E663D6C4F}"/>
              </a:ext>
            </a:extLst>
          </p:cNvPr>
          <p:cNvSpPr txBox="1"/>
          <p:nvPr/>
        </p:nvSpPr>
        <p:spPr>
          <a:xfrm>
            <a:off x="78485" y="610136"/>
            <a:ext cx="56176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„Kino za Rogiem” w Kostrzynie nad Odrą- seanse dla mieszkańców, pracowników i wolontariuszy,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Stowarzyszeniem „Ars Vita” w Kostrzynie nad Odrą,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Centrum Integracji Społecznej,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Towarzystwo Miłośników Lwowa i Kresów Południowo-Wschodnich w Kostrzynie nad Odrą,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Kostrzyńskie centrum Kultury oraz Europejskie Centrum Spotkań Seniorów i Osób Niepełnosprawnych- w zakresie organizacji zajęć i wykładów,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Szkoła Podstawowa Nr 1 w Kostrzynie nad Odrą,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Szkoła Podstawowa nr 2 w Kostrzynie nad Odrą,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Szkoła Podstawowa Nr 3 w Kostrzynie nad Odrą – wolontariusze </a:t>
            </a:r>
            <a:b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wymienionej szkoły stale współpracują z Domem,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Szkoła Podstawowa nr 4 w Kostrzynie nad Odrą,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Zespół Szkół im. Marii Skłodowskiej- Curie w Kostrzynie nad Odrą,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Przedszkola Miejskie – dzieci z opiekunami organizują cykliczne spotkania z seniorami Domu oraz dzieci z Świetlicy socjoterapeutycznej przy Parafii,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28869993_945825082261882_4591162740541751296_n[1]">
            <a:extLst>
              <a:ext uri="{FF2B5EF4-FFF2-40B4-BE49-F238E27FC236}">
                <a16:creationId xmlns:a16="http://schemas.microsoft.com/office/drawing/2014/main" id="{79389170-EB60-41AE-809A-F6037D40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77" y="3546243"/>
            <a:ext cx="551656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eatr gorzowski">
            <a:extLst>
              <a:ext uri="{FF2B5EF4-FFF2-40B4-BE49-F238E27FC236}">
                <a16:creationId xmlns:a16="http://schemas.microsoft.com/office/drawing/2014/main" id="{B15F33C3-5B76-4981-B227-CBBC7995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46" y="68225"/>
            <a:ext cx="5069769" cy="33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A56D50E-2102-4319-BF0A-8094D659988E}"/>
              </a:ext>
            </a:extLst>
          </p:cNvPr>
          <p:cNvSpPr txBox="1"/>
          <p:nvPr/>
        </p:nvSpPr>
        <p:spPr>
          <a:xfrm>
            <a:off x="134224" y="932237"/>
            <a:ext cx="52347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Teatr im. Juliusza Osterwy w Gorzowie Wielkopolskim- gościnny występ aktorów w sztuce „Czy umiesz gwizdać,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Johanno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?” dla mieszkańców i pracowników Domu. Sztuka powstała w ramach projektu „Młodzież kulturalnie dla seniorów”,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Spotkania poetyckie na zaproszenie Środowiskowego Domu Samopomocy w Kostrzynie nad Odrą,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Podolog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edykacja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w zakresie profilaktyki zdrowia,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26993848_922738157903908_2601212825502774867_n[1]">
            <a:extLst>
              <a:ext uri="{FF2B5EF4-FFF2-40B4-BE49-F238E27FC236}">
                <a16:creationId xmlns:a16="http://schemas.microsoft.com/office/drawing/2014/main" id="{A31256C2-FF59-43A3-8ECB-8B39E210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84" y="3443921"/>
            <a:ext cx="5099863" cy="33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odolog">
            <a:extLst>
              <a:ext uri="{FF2B5EF4-FFF2-40B4-BE49-F238E27FC236}">
                <a16:creationId xmlns:a16="http://schemas.microsoft.com/office/drawing/2014/main" id="{88D44DA4-ABD4-44F0-B96B-C796F4D9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" y="4035105"/>
            <a:ext cx="5208066" cy="24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licja">
            <a:extLst>
              <a:ext uri="{FF2B5EF4-FFF2-40B4-BE49-F238E27FC236}">
                <a16:creationId xmlns:a16="http://schemas.microsoft.com/office/drawing/2014/main" id="{D71A02C0-9007-4C5A-8900-CA4A64CF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5" y="1090569"/>
            <a:ext cx="4538268" cy="28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5BB0137-BEB2-4235-A7E4-D48FBB167DB0}"/>
              </a:ext>
            </a:extLst>
          </p:cNvPr>
          <p:cNvSpPr/>
          <p:nvPr/>
        </p:nvSpPr>
        <p:spPr>
          <a:xfrm>
            <a:off x="1098795" y="321637"/>
            <a:ext cx="8808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458595" algn="l"/>
              </a:tabLst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„Bezpieczeństwo seniora w każdej sytuacji”- cykl wykładów edukacyjnych, </a:t>
            </a:r>
          </a:p>
        </p:txBody>
      </p:sp>
      <p:pic>
        <p:nvPicPr>
          <p:cNvPr id="4" name="Picture 2" descr="Straż Pożarna">
            <a:extLst>
              <a:ext uri="{FF2B5EF4-FFF2-40B4-BE49-F238E27FC236}">
                <a16:creationId xmlns:a16="http://schemas.microsoft.com/office/drawing/2014/main" id="{93E00FA7-2DB9-4502-AC9A-FF92DC2F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94" y="1090568"/>
            <a:ext cx="4944074" cy="28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ominiarz Tomasz Budynek">
            <a:extLst>
              <a:ext uri="{FF2B5EF4-FFF2-40B4-BE49-F238E27FC236}">
                <a16:creationId xmlns:a16="http://schemas.microsoft.com/office/drawing/2014/main" id="{93F07B67-969C-4E02-BEE6-419D469C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9" y="3951216"/>
            <a:ext cx="4944074" cy="27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olontariusze ze Szkoły Podstawowej">
            <a:extLst>
              <a:ext uri="{FF2B5EF4-FFF2-40B4-BE49-F238E27FC236}">
                <a16:creationId xmlns:a16="http://schemas.microsoft.com/office/drawing/2014/main" id="{CAF7FE1F-C2E4-4572-AE26-F16EF3C1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2" y="1150676"/>
            <a:ext cx="6291520" cy="339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29598261_960109060833484_5809582544889728153_n[1]">
            <a:extLst>
              <a:ext uri="{FF2B5EF4-FFF2-40B4-BE49-F238E27FC236}">
                <a16:creationId xmlns:a16="http://schemas.microsoft.com/office/drawing/2014/main" id="{9BDB6920-FDFC-49E8-9E44-3AE0A7F7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9" y="1150676"/>
            <a:ext cx="4880759" cy="44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9B9EB82-C04A-4536-BAD3-E52457C86F12}"/>
              </a:ext>
            </a:extLst>
          </p:cNvPr>
          <p:cNvSpPr/>
          <p:nvPr/>
        </p:nvSpPr>
        <p:spPr>
          <a:xfrm>
            <a:off x="255232" y="50384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Wolontariusze są przyjaciółmi „Domu Seniora”  aktywnie uczestniczą </a:t>
            </a:r>
          </a:p>
          <a:p>
            <a:pPr algn="ctr"/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imprezach organizowanych na terenie Domu jak i poza nim. Swoim śpiewem umilają Mieszkańcom czas.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4398BAB-06D6-4D23-8017-7944B45CF355}"/>
              </a:ext>
            </a:extLst>
          </p:cNvPr>
          <p:cNvSpPr/>
          <p:nvPr/>
        </p:nvSpPr>
        <p:spPr>
          <a:xfrm>
            <a:off x="4069427" y="378709"/>
            <a:ext cx="4563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Wolontariusze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539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C0198DC-B236-4463-94BA-0A246E659B03}"/>
              </a:ext>
            </a:extLst>
          </p:cNvPr>
          <p:cNvSpPr txBox="1"/>
          <p:nvPr/>
        </p:nvSpPr>
        <p:spPr>
          <a:xfrm>
            <a:off x="4446166" y="604007"/>
            <a:ext cx="231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Wydarzenia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35E4F04-E822-4129-B4D6-DDC275AE47D0}"/>
              </a:ext>
            </a:extLst>
          </p:cNvPr>
          <p:cNvSpPr/>
          <p:nvPr/>
        </p:nvSpPr>
        <p:spPr>
          <a:xfrm>
            <a:off x="0" y="1186402"/>
            <a:ext cx="66916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Spotkanie grupy ,,Dojrzali Wspaniali” z okazji otwarcia Miejskiej Biblioteki Publicznej w Kostrzynie nad Odrą.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Wyjazd mieszkańców i wolontariuszy na „Różany Poniedziałek”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do Centrum Seniorów AWO w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Strausbergu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Dzień Kobiet w Górzycy organizowany przez Klub Seniora oraz Zespół ,,Młodzi Duchem” w Górzycy.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Prezentacja prac wielkanocnych wykonanych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ramach zajęć terapeutycznych przez Mieszkańców Domu na Lokalnych Targach Ekonomii Społecznej "Wielkanocne prezenty z misją!" zorganizowanych przez Lubuski Ośrodek Wsparcia Ekonomii Społecznej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Gorzowie Wlkp. oraz Kostrzyńskie Centrum Integracji Społecznej.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 descr="Różany poniedziałek Strausberg">
            <a:extLst>
              <a:ext uri="{FF2B5EF4-FFF2-40B4-BE49-F238E27FC236}">
                <a16:creationId xmlns:a16="http://schemas.microsoft.com/office/drawing/2014/main" id="{6158AE53-07B8-4342-9F90-9918A985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79" y="686706"/>
            <a:ext cx="4496573" cy="28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29027790_946367692207621_4685103850082795520_n[1]">
            <a:extLst>
              <a:ext uri="{FF2B5EF4-FFF2-40B4-BE49-F238E27FC236}">
                <a16:creationId xmlns:a16="http://schemas.microsoft.com/office/drawing/2014/main" id="{6DABCB3F-02A1-4527-8A2F-6028865C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79" y="3726732"/>
            <a:ext cx="4496573" cy="30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E8FB58-597A-4C00-BC5D-47C72331453E}"/>
              </a:ext>
            </a:extLst>
          </p:cNvPr>
          <p:cNvSpPr/>
          <p:nvPr/>
        </p:nvSpPr>
        <p:spPr>
          <a:xfrm>
            <a:off x="75814" y="492359"/>
            <a:ext cx="520086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Uroczyste śniadanie z okazji Świąt Wielkanocnych mieszkańców i pracowników Domu.</a:t>
            </a:r>
          </a:p>
          <a:p>
            <a:pPr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Konferencja naukowa nt. „Innowacje w edukacji i opiece w chorobie Alzheimera i innych formach demencji </a:t>
            </a:r>
            <a:b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ramach Funduszy Małych Projektów z Euroregionu PRO EUROPA VIADRINA dla Programu Współpracy INTERRG V A Brandenburgia – Polska 2014-2020 </a:t>
            </a:r>
            <a:b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ramach Europejskiej Współpracy Terytorialnej (Redukować bariery – wspólnie wykorzystywać silne strony).</a:t>
            </a:r>
          </a:p>
          <a:p>
            <a:pPr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Prezentacja zespołu „Echo z Dębowego Lasu” na „Koncercie Pieśni Maryjnej” w Parafii p.w. Matki Bożej </a:t>
            </a:r>
            <a:r>
              <a:rPr lang="pl-PL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Rokitniańskiej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w Kostrzynie nad Odrą.</a:t>
            </a:r>
          </a:p>
          <a:p>
            <a:pPr algn="just"/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Cykl spotkań warsztatowo-ceramicznych w ramach projektu pn. "Jak dobrze mieć sąsiada" - współpraca seniorów na pograniczu polsko-niemieckim na terenie Ośrodka Pomocy Społecznej w Górzycy.</a:t>
            </a:r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3794" name="Picture 2" descr="30124055_960108967500160_2926823492144185652_n[1]">
            <a:extLst>
              <a:ext uri="{FF2B5EF4-FFF2-40B4-BE49-F238E27FC236}">
                <a16:creationId xmlns:a16="http://schemas.microsoft.com/office/drawing/2014/main" id="{D82A7177-85B6-4ADE-84F7-5804F317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77" y="181168"/>
            <a:ext cx="5029540" cy="33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warsztaty ceramiczne">
            <a:extLst>
              <a:ext uri="{FF2B5EF4-FFF2-40B4-BE49-F238E27FC236}">
                <a16:creationId xmlns:a16="http://schemas.microsoft.com/office/drawing/2014/main" id="{58EE251A-023D-4C46-804C-503BCC4B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76" y="3539347"/>
            <a:ext cx="5029539" cy="31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FA2B607-58A1-4175-82E5-CEF9B4D832E5}"/>
              </a:ext>
            </a:extLst>
          </p:cNvPr>
          <p:cNvSpPr/>
          <p:nvPr/>
        </p:nvSpPr>
        <p:spPr>
          <a:xfrm>
            <a:off x="304800" y="4254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Realizacja projektu pn.: ,,Piękna w  każdym wieku”. Współpraca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z Panią Sylwią </a:t>
            </a:r>
            <a:r>
              <a:rPr lang="pl-P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Cichoszewską</a:t>
            </a: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ze Studia Stylizacji i Wizażu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Kostrzynie nad Odrą.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4818" name="Picture 2" descr="30725194_966964150147975_7729026629652971520_n[1]">
            <a:extLst>
              <a:ext uri="{FF2B5EF4-FFF2-40B4-BE49-F238E27FC236}">
                <a16:creationId xmlns:a16="http://schemas.microsoft.com/office/drawing/2014/main" id="{13A8121E-6210-48A8-98AE-71BB1B98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2033311"/>
            <a:ext cx="572928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30713022_966964186814638_9080860074171170816_n[1]">
            <a:extLst>
              <a:ext uri="{FF2B5EF4-FFF2-40B4-BE49-F238E27FC236}">
                <a16:creationId xmlns:a16="http://schemas.microsoft.com/office/drawing/2014/main" id="{E7AA388E-CAC5-449C-A79A-E7CC6F1D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78" y="521705"/>
            <a:ext cx="305911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1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7825145_1041313872713002_784369081036832768_n[1]">
            <a:extLst>
              <a:ext uri="{FF2B5EF4-FFF2-40B4-BE49-F238E27FC236}">
                <a16:creationId xmlns:a16="http://schemas.microsoft.com/office/drawing/2014/main" id="{A473BB8C-41C3-4CFB-B6C1-8C36B6A4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5" y="803304"/>
            <a:ext cx="54864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20lecie Domu Seniora">
            <a:extLst>
              <a:ext uri="{FF2B5EF4-FFF2-40B4-BE49-F238E27FC236}">
                <a16:creationId xmlns:a16="http://schemas.microsoft.com/office/drawing/2014/main" id="{7B8EBC99-18D8-4DA9-A99A-A505EFC2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0" y="2843241"/>
            <a:ext cx="553896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C73C1BF-B938-4C0A-A775-34A3CDFA4985}"/>
              </a:ext>
            </a:extLst>
          </p:cNvPr>
          <p:cNvSpPr/>
          <p:nvPr/>
        </p:nvSpPr>
        <p:spPr>
          <a:xfrm>
            <a:off x="146393" y="9543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Jubileuszowe spotkanie z okazji 20-lecia Domu Pomocy Społecznej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„Dom Seniora” w Kostrzynie nad Odrą i podsumowanie projektu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pn. „Jak dobrze mieć sąsiada" - współpraca seniorów na pograniczu polsko-niemieckim.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3A0FDE1-411A-48F5-86BF-BA92F12572B6}"/>
              </a:ext>
            </a:extLst>
          </p:cNvPr>
          <p:cNvSpPr/>
          <p:nvPr/>
        </p:nvSpPr>
        <p:spPr>
          <a:xfrm>
            <a:off x="564858" y="605753"/>
            <a:ext cx="110706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Udział Mieszkańców i Pracowników w ,,XI Spartakiadzie Seniorów” zorganizowanej przez Kostrzyńskie Stowarzyszenie "Człowiekiem Jestem" oraz Miejski Ośrodek Sportu i Rekreacji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Kostrzynie nad Odrą.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Udział Mieszkańców i Pracowników Domu w  „XVIII Zawodach Wędkarskich Domów Pomocy Społecznej woj. lubuskiego" </a:t>
            </a:r>
            <a:b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 Gorzowie Wlkp.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Msza Św. odprawiona w kaplicy „Domu Seniora” podczas Międzynarodowego Dnia Osób Starszych.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Uroczysta Akademia z okazji 100-lecia Niepodległej- nagrana w formie audycji do programu „Ziemia i pieśń”- Radio Zachód.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„XIV Jarmark Adwentowy” organizowany przez „Dom Seniora” oraz Stowarzyszenie „Ars Vita” w Kostrzynie nad Odrą we współpracy z organizacjami i instytucjami pozarządowymi.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42901605_1097628917081497_7048723583996002304_n[1]">
            <a:extLst>
              <a:ext uri="{FF2B5EF4-FFF2-40B4-BE49-F238E27FC236}">
                <a16:creationId xmlns:a16="http://schemas.microsoft.com/office/drawing/2014/main" id="{C697126A-F548-43B3-B79E-EA86798A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27" y="3649210"/>
            <a:ext cx="4282011" cy="30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5556277_1120806384763750_995496114096439296_n[1]">
            <a:extLst>
              <a:ext uri="{FF2B5EF4-FFF2-40B4-BE49-F238E27FC236}">
                <a16:creationId xmlns:a16="http://schemas.microsoft.com/office/drawing/2014/main" id="{F972B23B-069F-4096-933E-24207418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8" y="3649210"/>
            <a:ext cx="5525226" cy="29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049ED4-AE3B-424F-894F-194B023D0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09600"/>
            <a:ext cx="10058400" cy="5562601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Podmiotem działalności Domu są jego mieszkańcy.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Dom zapewnia całodobową opiekę, pielęgnację oraz zaspokaja podstawowe potrzeby społeczne, religijne i kulturalne, w tym oferuje bardzo bogatą ofertę terapeutyczną.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Istotnym faktem dla jakości funkcjonowania Domu jest spełnienie warunków standaryzacyjnych i otrzymanie przez Powiat Gorzowski stałego zezwolenia na prowadzenie Domu.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Decyzją Wojewody Lubuskiego z dnia 25 września 2017r. zmieniono profil Domu z dotychczasowego typu dla osób w podeszłym wieku- z 58 miejscami, na typ domu dla osób w podeszłym wieku z 43 miejscami i dla osób przewlekle somatycznie chorych </a:t>
            </a:r>
            <a:b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15 miejscami.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	Uzyskane standardy gwarantują mieszkańcom Domu podstawowe dobra i usługi, ukierunkowujące strategię działania Domu, mobilizuje do podwyższania poziomu świadczonych usług polepsza wizerunek Domu i wpływa bezpośrednio na jakość życia mieszkańców.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0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6B000E-1CAC-4EA7-BBB0-3409421ACBA4}"/>
              </a:ext>
            </a:extLst>
          </p:cNvPr>
          <p:cNvSpPr/>
          <p:nvPr/>
        </p:nvSpPr>
        <p:spPr>
          <a:xfrm>
            <a:off x="601683" y="141005"/>
            <a:ext cx="6179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Odwiedziny Mieszkańców przez  Kostrzyńską Grupę Motocyklową.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Wizyta Księdza Biskupa Tadeusza Lityńskiego w „Domu Seniora”.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02" name="Picture 2" descr="48374463_1143454499165605_3603156456704049152_n[1]">
            <a:extLst>
              <a:ext uri="{FF2B5EF4-FFF2-40B4-BE49-F238E27FC236}">
                <a16:creationId xmlns:a16="http://schemas.microsoft.com/office/drawing/2014/main" id="{99869C24-A07E-4253-9EBA-B62DEACE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74" y="212614"/>
            <a:ext cx="5044580" cy="29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48263102_1144431192401269_6587631649037484032_n[1]">
            <a:extLst>
              <a:ext uri="{FF2B5EF4-FFF2-40B4-BE49-F238E27FC236}">
                <a16:creationId xmlns:a16="http://schemas.microsoft.com/office/drawing/2014/main" id="{05EB8C65-CB8B-4482-9FC4-3D08AEDD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5" y="892333"/>
            <a:ext cx="3973113" cy="31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zegląd Kolęd i Pastorałek">
            <a:extLst>
              <a:ext uri="{FF2B5EF4-FFF2-40B4-BE49-F238E27FC236}">
                <a16:creationId xmlns:a16="http://schemas.microsoft.com/office/drawing/2014/main" id="{6E13605A-40CD-401F-8E22-5B20E2B6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46" y="3202270"/>
            <a:ext cx="4686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BC76424-D52D-45EF-86DB-D12208FA955D}"/>
              </a:ext>
            </a:extLst>
          </p:cNvPr>
          <p:cNvSpPr/>
          <p:nvPr/>
        </p:nvSpPr>
        <p:spPr>
          <a:xfrm>
            <a:off x="120715" y="45778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Organizacja „XXIII Przeglądu Kolęd i Pastorałek Domów Pomocy Społecznej woj. lubuskiego” w Europejskim Centrum Spotkań Seniorów i Osób Niepełnosprawnych w Kostrzynie nad Odrą przez „Dom Seniora” i Stowarzyszenie „Ars Vita” współfinansowany przez sponsorów i darczyńców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FEEAF2C-01F9-489E-A6C8-6D83F907C9E1}"/>
              </a:ext>
            </a:extLst>
          </p:cNvPr>
          <p:cNvSpPr/>
          <p:nvPr/>
        </p:nvSpPr>
        <p:spPr>
          <a:xfrm>
            <a:off x="4183452" y="188538"/>
            <a:ext cx="2678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4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Dziękujemy </a:t>
            </a:r>
            <a:endParaRPr lang="pl-PL" sz="4400" dirty="0">
              <a:solidFill>
                <a:schemeClr val="accent1">
                  <a:lumMod val="75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4113C14-8F94-4B0F-BBAF-1264040A0AE5}"/>
              </a:ext>
            </a:extLst>
          </p:cNvPr>
          <p:cNvSpPr txBox="1"/>
          <p:nvPr/>
        </p:nvSpPr>
        <p:spPr>
          <a:xfrm>
            <a:off x="251670" y="5264907"/>
            <a:ext cx="5939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Adres e-mail: domseniora.kostrzyn@wp.pl 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Strona internetowa: dps.kostrzyn.pl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Profil Facebook: www.facebook.com/domseniorakostrzyn </a:t>
            </a:r>
          </a:p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Nr tel. Fax: 95 752 10 47 </a:t>
            </a: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4327AA-88A5-4912-950B-DF3871EBA9A2}"/>
              </a:ext>
            </a:extLst>
          </p:cNvPr>
          <p:cNvSpPr txBox="1"/>
          <p:nvPr/>
        </p:nvSpPr>
        <p:spPr>
          <a:xfrm>
            <a:off x="2968016" y="6418605"/>
            <a:ext cx="816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Oprac. Zespół Pracowników DPS DS w Kostrzynie nad Odrą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440B63B-00FE-475A-A6B5-AAF747E4D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6" y="986522"/>
            <a:ext cx="4182751" cy="42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069F20-86D5-431C-9A1F-D168A7F2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7523"/>
            <a:ext cx="10058400" cy="4284678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Nasz Dom to nasze życie, to wspólnota, którą tworzą mieszkańcy, ich rodziny, krewni, pracownicy, wolontariusze i przyjaciele Domu. To dzięki nim życie codzienne upływa w bezpiecznej, przyjaznej i rodzinnej atmosferze.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Stała współpraca ze środowiskiem jest dla nas zachętą do jeszcze większego zaangażowania i pracy z osobami niesamodzielnymi, niepełnosprawnymi, wymagającymi troski i całodobowej pomocy. 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59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3727" y="489837"/>
            <a:ext cx="10058400" cy="613851"/>
          </a:xfrm>
        </p:spPr>
        <p:txBody>
          <a:bodyPr rtlCol="0"/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			    MIESZKAŃCY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Zawartość — symbol zastępczy 5" descr="Wykres kolumnowy grupowany przedstawiający wartości 3 serii dla 4 kategorii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6211"/>
              </p:ext>
            </p:extLst>
          </p:nvPr>
        </p:nvGraphicFramePr>
        <p:xfrm>
          <a:off x="1073727" y="1410930"/>
          <a:ext cx="478395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Symbol zastępczy zawartości 24">
            <a:extLst>
              <a:ext uri="{FF2B5EF4-FFF2-40B4-BE49-F238E27FC236}">
                <a16:creationId xmlns:a16="http://schemas.microsoft.com/office/drawing/2014/main" id="{2943F836-8A74-449A-9924-3870AB5AD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99899"/>
              </p:ext>
            </p:extLst>
          </p:nvPr>
        </p:nvGraphicFramePr>
        <p:xfrm>
          <a:off x="-144774" y="1322594"/>
          <a:ext cx="5857677" cy="346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959A1EF-9809-4AA1-BBE1-542CF083EAB1}"/>
              </a:ext>
            </a:extLst>
          </p:cNvPr>
          <p:cNvSpPr txBox="1"/>
          <p:nvPr/>
        </p:nvSpPr>
        <p:spPr>
          <a:xfrm>
            <a:off x="0" y="5097258"/>
            <a:ext cx="585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przewlekle somatycznie chorzy- 15 osób</a:t>
            </a:r>
          </a:p>
          <a:p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w podeszłym wieku- 43 osób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487C64F-51D2-4CDD-8795-C51BEA8A3A74}"/>
              </a:ext>
            </a:extLst>
          </p:cNvPr>
          <p:cNvSpPr txBox="1"/>
          <p:nvPr/>
        </p:nvSpPr>
        <p:spPr>
          <a:xfrm>
            <a:off x="6786630" y="1103688"/>
            <a:ext cx="5050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Stan fizyczny Mieszkańców</a:t>
            </a:r>
            <a:b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korzystający z wózków inwalidzkich- 24 osoby,</a:t>
            </a:r>
          </a:p>
          <a:p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poruszający się przy pomocy sprzętu rehabilitacyjnego oraz opiekuna- 16 osób,</a:t>
            </a:r>
          </a:p>
          <a:p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karmieni- 8 osób,</a:t>
            </a:r>
          </a:p>
          <a:p>
            <a:endParaRPr lang="pl-PL" sz="24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korzystający </a:t>
            </a:r>
            <a:b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 </a:t>
            </a:r>
            <a:r>
              <a:rPr lang="pl-PL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pieluchomajtek</a:t>
            </a:r>
            <a:r>
              <a:rPr lang="pl-P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- 23 osoby</a:t>
            </a:r>
          </a:p>
          <a:p>
            <a:pPr algn="ctr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3FBD7-C16B-4106-8B43-F96E23E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932" y="367618"/>
            <a:ext cx="5837339" cy="626839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404040"/>
                </a:solidFill>
                <a:latin typeface="Monotype Corsiva" panose="03010101010201010101" pitchFamily="66" charset="0"/>
              </a:rPr>
              <a:t>Wiek</a:t>
            </a:r>
            <a:r>
              <a:rPr lang="pl-P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Mieszkańców</a:t>
            </a:r>
            <a:endParaRPr lang="pl-PL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78C04-E94B-45B8-9691-B2B99CAF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666" y="1359557"/>
            <a:ext cx="5228303" cy="1836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Najstarsza Mieszkanka- 97 lat</a:t>
            </a:r>
          </a:p>
          <a:p>
            <a:pPr marL="0" indent="0">
              <a:buNone/>
            </a:pP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Najstarszy Mieszkaniec- 97 lat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9150BB-C798-45A3-A752-C17E1C2C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77" y="1359557"/>
            <a:ext cx="5326626" cy="1836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Najmłodsza Mieszkanka- 58 lat</a:t>
            </a:r>
          </a:p>
          <a:p>
            <a:pPr marL="0" indent="0">
              <a:buNone/>
            </a:pP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Najmłodszy Mieszkaniec- 46 lat </a:t>
            </a:r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68599A7-B9D7-4902-82E5-C9CF76E26E72}"/>
              </a:ext>
            </a:extLst>
          </p:cNvPr>
          <p:cNvSpPr/>
          <p:nvPr/>
        </p:nvSpPr>
        <p:spPr>
          <a:xfrm>
            <a:off x="2787241" y="356157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Średnia Wieku Mieszkańców </a:t>
            </a:r>
            <a:endParaRPr lang="pl-PL" sz="32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43C74B7-82CB-42BA-9587-3D50DD0436CA}"/>
              </a:ext>
            </a:extLst>
          </p:cNvPr>
          <p:cNvSpPr/>
          <p:nvPr/>
        </p:nvSpPr>
        <p:spPr>
          <a:xfrm>
            <a:off x="81693" y="4511451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Kobiety: 86 lat</a:t>
            </a: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0028FEE-151F-4CFE-AEEE-F7EDA7E55A63}"/>
              </a:ext>
            </a:extLst>
          </p:cNvPr>
          <p:cNvSpPr/>
          <p:nvPr/>
        </p:nvSpPr>
        <p:spPr>
          <a:xfrm>
            <a:off x="7773275" y="4511451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Mężczyźni: 76 lat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B69DB0E-CC73-49FB-8629-760D7128E385}"/>
              </a:ext>
            </a:extLst>
          </p:cNvPr>
          <p:cNvSpPr/>
          <p:nvPr/>
        </p:nvSpPr>
        <p:spPr>
          <a:xfrm>
            <a:off x="4898538" y="5562151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Ogółem: 82 lata</a:t>
            </a:r>
          </a:p>
        </p:txBody>
      </p:sp>
    </p:spTree>
    <p:extLst>
      <p:ext uri="{BB962C8B-B14F-4D97-AF65-F5344CB8AC3E}">
        <p14:creationId xmlns:p14="http://schemas.microsoft.com/office/powerpoint/2010/main" val="20000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831F5-9AE1-40FA-BC64-0D8D7EE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457518"/>
            <a:ext cx="11551640" cy="976999"/>
          </a:xfrm>
        </p:spPr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Stopnie niepełnosprawności Mieszkańców na dzień 31 grudnia 2018r. 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9B960-849E-4969-AFA7-A11FE022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539" y="2147582"/>
            <a:ext cx="4773335" cy="4029380"/>
          </a:xfrm>
        </p:spPr>
        <p:txBody>
          <a:bodyPr/>
          <a:lstStyle/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Znaczny- 44 osoby,</a:t>
            </a:r>
          </a:p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Umiarkowany- 9 osób,</a:t>
            </a:r>
          </a:p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Lekki- 2 osoby,</a:t>
            </a:r>
          </a:p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W trakcie pozyskiwania- 3 osoby.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5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B4B47-B677-4E89-AA3C-2B6317A6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3" y="302004"/>
            <a:ext cx="11420211" cy="103184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Mieszkańcy przyjęci przed 1 stycznia 2004r. (na tzw. „starych zasadach)- 14 osób,</a:t>
            </a:r>
            <a:b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i po 1 stycznia 2004r. (na tzw. „nowych zasadach”)-44 osoby.</a:t>
            </a:r>
          </a:p>
        </p:txBody>
      </p:sp>
      <p:graphicFrame>
        <p:nvGraphicFramePr>
          <p:cNvPr id="5" name="Symbol zastępczy zawartości 8">
            <a:extLst>
              <a:ext uri="{FF2B5EF4-FFF2-40B4-BE49-F238E27FC236}">
                <a16:creationId xmlns:a16="http://schemas.microsoft.com/office/drawing/2014/main" id="{19C6CCA7-A667-4B21-A2DC-5079B5B060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865445"/>
              </p:ext>
            </p:extLst>
          </p:nvPr>
        </p:nvGraphicFramePr>
        <p:xfrm>
          <a:off x="5972961" y="1109601"/>
          <a:ext cx="5949192" cy="410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911049F5-1081-40E9-91B0-6C13728B23F7}"/>
              </a:ext>
            </a:extLst>
          </p:cNvPr>
          <p:cNvSpPr/>
          <p:nvPr/>
        </p:nvSpPr>
        <p:spPr>
          <a:xfrm>
            <a:off x="0" y="1889367"/>
            <a:ext cx="6096000" cy="21790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Dopłata gminy za pobyt mieszkańców w „Domu Seniora” przyjętych </a:t>
            </a:r>
            <a:br>
              <a:rPr lang="pl-PL" altLang="pl-PL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po 1 stycznia 2004r. na tzw. „nowych zasadach</a:t>
            </a:r>
            <a:r>
              <a:rPr lang="pl-PL" altLang="pl-PL" sz="24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”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pl-PL" sz="2400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	- Z dopłatą gminy – 36 osób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	- Bez dopłaty gminy – 7 osób  (koszt pobytu pokrywa mieszkaniec i jego rodzina)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5A961C8-D0D5-4316-BC08-A7147645852F}"/>
              </a:ext>
            </a:extLst>
          </p:cNvPr>
          <p:cNvSpPr/>
          <p:nvPr/>
        </p:nvSpPr>
        <p:spPr>
          <a:xfrm>
            <a:off x="2452382" y="4383476"/>
            <a:ext cx="6096000" cy="24745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4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Mieszkańcy Domu Pomocy Społecznej skierowani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4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z Ośrodka Pomocy Społecznej w Kostrzynie nad Odrą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u="sng" dirty="0">
              <a:latin typeface="Monotype Corsiva" panose="03010101010201010101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400" u="sng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19 osób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	- Dopłata gminy – 9 osób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	- Dopłata gminy i rodziny – 4osoby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	-Dopłata rodziny – 5 osób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>
                <a:solidFill>
                  <a:schemeClr val="tx1">
                    <a:lumMod val="75000"/>
                  </a:schemeClr>
                </a:solidFill>
                <a:latin typeface="Monotype Corsiva" panose="03010101010201010101" pitchFamily="66" charset="0"/>
              </a:rPr>
              <a:t>	- Pełna odpłatność – 1 osoba</a:t>
            </a:r>
          </a:p>
        </p:txBody>
      </p:sp>
    </p:spTree>
    <p:extLst>
      <p:ext uri="{BB962C8B-B14F-4D97-AF65-F5344CB8AC3E}">
        <p14:creationId xmlns:p14="http://schemas.microsoft.com/office/powerpoint/2010/main" val="11359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wiat wiśni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2_TF03031002_TF03031002.potx" id="{2F73830B-DB0A-48F4-BD16-6B8D15914D4B}" vid="{279743D3-C87A-4987-8D28-FD198F536EE5}"/>
    </a:ext>
  </a:extLst>
</a:theme>
</file>

<file path=ppt/theme/theme2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Kwiat wiśni (natura, panoramiczna)</Template>
  <TotalTime>896</TotalTime>
  <Words>1810</Words>
  <Application>Microsoft Office PowerPoint</Application>
  <PresentationFormat>Panoramiczny</PresentationFormat>
  <Paragraphs>309</Paragraphs>
  <Slides>41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Cambria</vt:lpstr>
      <vt:lpstr>Monotype Corsiva</vt:lpstr>
      <vt:lpstr>Wingdings</vt:lpstr>
      <vt:lpstr>Kwiat wiśni 16x9</vt:lpstr>
      <vt:lpstr>Dom Pomocy Społecznej  „Dom Seniora” w Kostrzynie nad Odrą</vt:lpstr>
      <vt:lpstr>Prezentacja programu PowerPoint</vt:lpstr>
      <vt:lpstr>Dom Pomocy Społecznej „Dom Seniora” w Kostrzynie nad Odrą pełni funkcję substytucyjną w stosunku do naturalnych ogniw oparcia społecznego jaką jest rodzina.</vt:lpstr>
      <vt:lpstr>Prezentacja programu PowerPoint</vt:lpstr>
      <vt:lpstr>Prezentacja programu PowerPoint</vt:lpstr>
      <vt:lpstr>       MIESZKAŃCY</vt:lpstr>
      <vt:lpstr>Wiek Mieszkańców</vt:lpstr>
      <vt:lpstr>Stopnie niepełnosprawności Mieszkańców na dzień 31 grudnia 2018r. </vt:lpstr>
      <vt:lpstr>Mieszkańcy przyjęci przed 1 stycznia 2004r. (na tzw. „starych zasadach)- 14 osób, i po 1 stycznia 2004r. (na tzw. „nowych zasadach”)-44 osoby.</vt:lpstr>
      <vt:lpstr>Koszt utrzymania</vt:lpstr>
      <vt:lpstr>Prezentacja programu PowerPoint</vt:lpstr>
      <vt:lpstr>Stan zatrudnienia w „Domu Seniora” na dzień 31 grudnia 2018 rok- 30 i 1/8 etatu</vt:lpstr>
      <vt:lpstr>Szkolenia pracowników </vt:lpstr>
      <vt:lpstr>Prezentacja programu PowerPoint</vt:lpstr>
      <vt:lpstr>Prezentacja programu PowerPoint</vt:lpstr>
      <vt:lpstr>Projekt pn. ,,Jak dobrze mieć sąsiada”- współpraca seniorów na pograniczu polsko- niemieckim realizowany był w ramach Funduszy Małych Projektów z Euroregionu PRO EUROPA VIADRINA dla Programu Współpracy INTERREG V A Brandenburgia- Polska 2014-2020  w ramach Europejskiej Współpracy Terytorialnej (Redukować bariery- wspólnie wykorzystywać silne strony).</vt:lpstr>
      <vt:lpstr>Prezentacja programu PowerPoint</vt:lpstr>
      <vt:lpstr>Prezentacja programu PowerPoint</vt:lpstr>
      <vt:lpstr>Pozyskane darowizny rzeczowe oraz środki pozabudżetowe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Współpraca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Pomocy Społecznej  „Dom Seniora” w Kostrzynie nad Odrą</dc:title>
  <dc:creator>Komputer</dc:creator>
  <cp:lastModifiedBy>Komputer</cp:lastModifiedBy>
  <cp:revision>76</cp:revision>
  <cp:lastPrinted>2019-02-14T10:41:27Z</cp:lastPrinted>
  <dcterms:created xsi:type="dcterms:W3CDTF">2019-02-12T09:58:07Z</dcterms:created>
  <dcterms:modified xsi:type="dcterms:W3CDTF">2019-02-14T11:32:32Z</dcterms:modified>
</cp:coreProperties>
</file>