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62" r:id="rId7"/>
    <p:sldId id="273" r:id="rId8"/>
    <p:sldId id="263" r:id="rId9"/>
    <p:sldId id="276" r:id="rId10"/>
    <p:sldId id="264" r:id="rId11"/>
    <p:sldId id="280" r:id="rId12"/>
    <p:sldId id="265" r:id="rId13"/>
    <p:sldId id="279" r:id="rId14"/>
    <p:sldId id="267" r:id="rId15"/>
    <p:sldId id="266" r:id="rId16"/>
    <p:sldId id="284" r:id="rId17"/>
    <p:sldId id="281" r:id="rId18"/>
    <p:sldId id="285" r:id="rId19"/>
    <p:sldId id="270" r:id="rId20"/>
    <p:sldId id="278" r:id="rId21"/>
    <p:sldId id="272" r:id="rId22"/>
    <p:sldId id="283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9213" y="1107584"/>
            <a:ext cx="8915399" cy="330987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Działalność Poradni Psychologiczno-Pedagogicznej nr 1 w Gorzowie Wlkp. </a:t>
            </a:r>
            <a:br>
              <a:rPr lang="pl-PL" sz="3200" dirty="0" smtClean="0"/>
            </a:br>
            <a:r>
              <a:rPr lang="pl-PL" sz="3200" dirty="0" smtClean="0"/>
              <a:t>w 2018 roku </a:t>
            </a:r>
            <a:br>
              <a:rPr lang="pl-PL" sz="3200" dirty="0" smtClean="0"/>
            </a:br>
            <a:r>
              <a:rPr lang="pl-PL" sz="3200" dirty="0" smtClean="0"/>
              <a:t>oraz założenie na 2019rok.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Sesja Rady Powiatu Gorzowskiego </a:t>
            </a:r>
          </a:p>
          <a:p>
            <a:pPr algn="ctr"/>
            <a:r>
              <a:rPr lang="pl-PL" dirty="0" smtClean="0"/>
              <a:t>25.02.2019r.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31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17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 smtClean="0"/>
              <a:t>Co dla najmłodszych? </a:t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89967" y="1055005"/>
            <a:ext cx="8915400" cy="4196722"/>
          </a:xfrm>
        </p:spPr>
        <p:txBody>
          <a:bodyPr/>
          <a:lstStyle/>
          <a:p>
            <a:pPr marL="0" indent="0">
              <a:buNone/>
            </a:pPr>
            <a:endParaRPr lang="pl-PL" dirty="0" smtClean="0">
              <a:latin typeface="+mj-lt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pl-PL" dirty="0">
              <a:latin typeface="+mj-lt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pl-PL" dirty="0" smtClean="0">
                <a:latin typeface="+mj-lt"/>
                <a:ea typeface="MS PGothic" panose="020B0600070205080204" pitchFamily="34" charset="-128"/>
              </a:rPr>
              <a:t>Wczesne </a:t>
            </a:r>
            <a:r>
              <a:rPr lang="pl-PL" dirty="0">
                <a:latin typeface="+mj-lt"/>
                <a:ea typeface="MS PGothic" panose="020B0600070205080204" pitchFamily="34" charset="-128"/>
              </a:rPr>
              <a:t>wspomaganie rozwoju dzieci niepełnosprawnych </a:t>
            </a:r>
            <a:r>
              <a:rPr lang="pl-PL" dirty="0" smtClean="0">
                <a:latin typeface="+mj-lt"/>
                <a:ea typeface="MS PGothic" panose="020B0600070205080204" pitchFamily="34" charset="-128"/>
              </a:rPr>
              <a:t>od chwili wykrycia 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  <a:ea typeface="MS PGothic" panose="020B0600070205080204" pitchFamily="34" charset="-128"/>
              </a:rPr>
              <a:t>niepełnosprawności - </a:t>
            </a:r>
            <a:r>
              <a:rPr lang="pl-PL" dirty="0">
                <a:latin typeface="+mj-lt"/>
                <a:ea typeface="MS PGothic" panose="020B0600070205080204" pitchFamily="34" charset="-128"/>
              </a:rPr>
              <a:t>zajęcia indywidualne i grupowe, w tym m.in.:</a:t>
            </a:r>
            <a:endParaRPr lang="pl-PL" sz="2800" dirty="0">
              <a:latin typeface="+mj-lt"/>
              <a:ea typeface="MS PGothic" panose="020B0600070205080204" pitchFamily="34" charset="-128"/>
            </a:endParaRPr>
          </a:p>
          <a:p>
            <a:r>
              <a:rPr lang="pl-PL" dirty="0" smtClean="0">
                <a:latin typeface="+mj-lt"/>
                <a:ea typeface="MS PGothic" panose="020B0600070205080204" pitchFamily="34" charset="-128"/>
              </a:rPr>
              <a:t>Rehabilitacja ruchowa metodą  </a:t>
            </a:r>
            <a:r>
              <a:rPr lang="pl-PL" dirty="0">
                <a:latin typeface="+mj-lt"/>
                <a:ea typeface="MS PGothic" panose="020B0600070205080204" pitchFamily="34" charset="-128"/>
              </a:rPr>
              <a:t>NDT </a:t>
            </a:r>
            <a:r>
              <a:rPr lang="pl-PL" dirty="0" err="1">
                <a:latin typeface="+mj-lt"/>
                <a:ea typeface="MS PGothic" panose="020B0600070205080204" pitchFamily="34" charset="-128"/>
              </a:rPr>
              <a:t>Bobath</a:t>
            </a:r>
            <a:endParaRPr lang="pl-PL" sz="2800" dirty="0">
              <a:latin typeface="+mj-lt"/>
              <a:ea typeface="MS PGothic" panose="020B0600070205080204" pitchFamily="34" charset="-128"/>
            </a:endParaRPr>
          </a:p>
          <a:p>
            <a:r>
              <a:rPr lang="pl-PL" dirty="0" smtClean="0">
                <a:latin typeface="+mj-lt"/>
                <a:ea typeface="MS PGothic" panose="020B0600070205080204" pitchFamily="34" charset="-128"/>
              </a:rPr>
              <a:t>Metoda </a:t>
            </a:r>
            <a:r>
              <a:rPr lang="pl-PL" dirty="0">
                <a:latin typeface="+mj-lt"/>
                <a:ea typeface="MS PGothic" panose="020B0600070205080204" pitchFamily="34" charset="-128"/>
              </a:rPr>
              <a:t>Dobrego Startu</a:t>
            </a:r>
            <a:endParaRPr lang="pl-PL" sz="2800" dirty="0">
              <a:latin typeface="+mj-lt"/>
              <a:ea typeface="MS PGothic" panose="020B0600070205080204" pitchFamily="34" charset="-128"/>
            </a:endParaRPr>
          </a:p>
          <a:p>
            <a:r>
              <a:rPr lang="pl-PL" dirty="0" smtClean="0">
                <a:latin typeface="+mj-lt"/>
                <a:ea typeface="MS PGothic" panose="020B0600070205080204" pitchFamily="34" charset="-128"/>
              </a:rPr>
              <a:t>Metoda </a:t>
            </a:r>
            <a:r>
              <a:rPr lang="pl-PL" dirty="0">
                <a:latin typeface="+mj-lt"/>
                <a:ea typeface="MS PGothic" panose="020B0600070205080204" pitchFamily="34" charset="-128"/>
              </a:rPr>
              <a:t>Weroniki Sherborne</a:t>
            </a:r>
            <a:endParaRPr lang="pl-PL" sz="2800" dirty="0">
              <a:latin typeface="+mj-lt"/>
              <a:ea typeface="MS PGothic" panose="020B0600070205080204" pitchFamily="34" charset="-128"/>
            </a:endParaRPr>
          </a:p>
          <a:p>
            <a:r>
              <a:rPr lang="pl-PL" dirty="0" smtClean="0">
                <a:latin typeface="+mj-lt"/>
                <a:ea typeface="MS PGothic" panose="020B0600070205080204" pitchFamily="34" charset="-128"/>
              </a:rPr>
              <a:t>Terapia ręki z elementami SI</a:t>
            </a:r>
            <a:endParaRPr lang="pl-PL" sz="2800" dirty="0">
              <a:latin typeface="+mj-lt"/>
              <a:ea typeface="MS PGothic" panose="020B0600070205080204" pitchFamily="34" charset="-128"/>
            </a:endParaRPr>
          </a:p>
          <a:p>
            <a:r>
              <a:rPr lang="pl-PL" dirty="0" smtClean="0">
                <a:latin typeface="+mj-lt"/>
                <a:ea typeface="MS PGothic" panose="020B0600070205080204" pitchFamily="34" charset="-128"/>
              </a:rPr>
              <a:t>Terapia </a:t>
            </a:r>
            <a:r>
              <a:rPr lang="pl-PL" dirty="0" err="1">
                <a:latin typeface="+mj-lt"/>
                <a:ea typeface="MS PGothic" panose="020B0600070205080204" pitchFamily="34" charset="-128"/>
              </a:rPr>
              <a:t>naurotaktylna</a:t>
            </a:r>
            <a:endParaRPr lang="pl-PL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1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0"/>
            <a:ext cx="7405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379" y="58547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Co dla rodziców i opiekunów?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pl-PL" dirty="0" smtClean="0"/>
              <a:t> „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Szkoła dla rodziców i  wychowawców    2 edycje -28 osób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Prelekcje: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Uzależnienia XXI wieku- Bogdaniec, Deszczno- 103 osoby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Metody wychowawcze w domu- aby dzieciom było łatwiej w szkole- Deszczno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Wychowanie do odpowiedzialności- Ciecierzyce, Różanki, Lipki Wielkie 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Jak rozmawiać z dziećmi o śmierci- kl. III b SP Janczewo-14 osób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Cyberprzemoc –      SP Różanki -10 osób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Jak wspomagamy szkoły i przedszkola ?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184857"/>
            <a:ext cx="8915400" cy="5138670"/>
          </a:xfrm>
        </p:spPr>
        <p:txBody>
          <a:bodyPr>
            <a:normAutofit fontScale="92500" lnSpcReduction="20000"/>
          </a:bodyPr>
          <a:lstStyle/>
          <a:p>
            <a:r>
              <a:rPr lang="pl-PL" sz="1600" dirty="0" smtClean="0"/>
              <a:t>Sieć </a:t>
            </a:r>
            <a:r>
              <a:rPr lang="pl-PL" sz="1600" dirty="0"/>
              <a:t>współpracy i samokształcenia dla pedagogów </a:t>
            </a:r>
            <a:r>
              <a:rPr lang="pl-PL" sz="1600" dirty="0" smtClean="0"/>
              <a:t>szkolnych</a:t>
            </a:r>
          </a:p>
          <a:p>
            <a:r>
              <a:rPr lang="pl-PL" sz="1600" dirty="0" smtClean="0"/>
              <a:t>Sieć </a:t>
            </a:r>
            <a:r>
              <a:rPr lang="pl-PL" sz="1600" dirty="0"/>
              <a:t>współpracy i samokształcenia dla nauczycieli pracujących z uczniem </a:t>
            </a:r>
            <a:r>
              <a:rPr lang="pl-PL" sz="1600" dirty="0" smtClean="0"/>
              <a:t>niepełnosprawnym-  8 osób 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	</a:t>
            </a:r>
            <a:r>
              <a:rPr lang="pl-PL" sz="1600" b="1" dirty="0"/>
              <a:t>Szkoleniowe rady pedagogiczne </a:t>
            </a:r>
            <a:r>
              <a:rPr lang="pl-PL" sz="1600" dirty="0"/>
              <a:t>:</a:t>
            </a:r>
          </a:p>
          <a:p>
            <a:r>
              <a:rPr lang="pl-PL" sz="1600" dirty="0" smtClean="0"/>
              <a:t>Pomoc </a:t>
            </a:r>
            <a:r>
              <a:rPr lang="pl-PL" sz="1600" dirty="0"/>
              <a:t>psychologiczno- pedagogiczna zgodnie z nowymi przepisami prawnymi”- SP Baczyna -23 os.</a:t>
            </a:r>
          </a:p>
          <a:p>
            <a:r>
              <a:rPr lang="pl-PL" sz="1600" dirty="0" smtClean="0"/>
              <a:t>Jak </a:t>
            </a:r>
            <a:r>
              <a:rPr lang="pl-PL" sz="1600" dirty="0"/>
              <a:t>motywować uczniów-konstruktywna pochwała –SP Bogdaniec -30 os.</a:t>
            </a:r>
          </a:p>
          <a:p>
            <a:r>
              <a:rPr lang="pl-PL" sz="1600" dirty="0" smtClean="0"/>
              <a:t>Formułowanie </a:t>
            </a:r>
            <a:r>
              <a:rPr lang="pl-PL" sz="1600" dirty="0"/>
              <a:t>WOPF i IPET - SP Bolemin-16 os.</a:t>
            </a:r>
          </a:p>
          <a:p>
            <a:r>
              <a:rPr lang="pl-PL" sz="1600" dirty="0" smtClean="0"/>
              <a:t>Trudny </a:t>
            </a:r>
            <a:r>
              <a:rPr lang="pl-PL" sz="1600" dirty="0"/>
              <a:t>rodzic – jak rozmawiać- SP Janczewo 11 os.</a:t>
            </a:r>
          </a:p>
          <a:p>
            <a:r>
              <a:rPr lang="pl-PL" sz="1600" dirty="0" smtClean="0"/>
              <a:t>Konsultacje </a:t>
            </a:r>
            <a:r>
              <a:rPr lang="pl-PL" sz="1600" dirty="0"/>
              <a:t>i wsparcie dla nauczycieli w ramach organizacji pomocy psychologiczno-pedagogicznej.</a:t>
            </a:r>
          </a:p>
          <a:p>
            <a:pPr marL="0" indent="0">
              <a:buNone/>
            </a:pPr>
            <a:r>
              <a:rPr lang="pl-PL" sz="1600" dirty="0" smtClean="0"/>
              <a:t>Ponadto:</a:t>
            </a:r>
            <a:endParaRPr lang="pl-PL" sz="1600" dirty="0"/>
          </a:p>
          <a:p>
            <a:r>
              <a:rPr lang="pl-PL" sz="1600" dirty="0" smtClean="0"/>
              <a:t>Konsultacje </a:t>
            </a:r>
            <a:r>
              <a:rPr lang="pl-PL" sz="1600" dirty="0"/>
              <a:t>i wsparcie dla nauczycieli w ramach organizacji pomocy psychologiczno-pedagogicznej.</a:t>
            </a:r>
          </a:p>
          <a:p>
            <a:r>
              <a:rPr lang="pl-PL" sz="1600" dirty="0"/>
              <a:t>	Badanie przesiewowe ryzyka dyskalkulii: SP Ciecierzyce, SP Jenin, SP. Bogdaniec. SP Baczyna, SP Jeniniec,; -144 osoby</a:t>
            </a:r>
          </a:p>
          <a:p>
            <a:endParaRPr lang="pl-PL" sz="1600" dirty="0"/>
          </a:p>
          <a:p>
            <a:r>
              <a:rPr lang="pl-PL" sz="1600" dirty="0" smtClean="0"/>
              <a:t>Badanie </a:t>
            </a:r>
            <a:r>
              <a:rPr lang="pl-PL" sz="1600" dirty="0"/>
              <a:t>dojrzałości szkolnej –P-le Baczyna, Lubiszyn, Ciecierzyce</a:t>
            </a:r>
          </a:p>
        </p:txBody>
      </p:sp>
    </p:spTree>
    <p:extLst>
      <p:ext uri="{BB962C8B-B14F-4D97-AF65-F5344CB8AC3E}">
        <p14:creationId xmlns:p14="http://schemas.microsoft.com/office/powerpoint/2010/main" val="37114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178716"/>
            <a:ext cx="8911687" cy="67129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Co ponadto ?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850006"/>
            <a:ext cx="8915400" cy="506121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Wiodący ośrodek 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koordynacyjno-rehabilitacyjno-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opiekuńczy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na obszarze powiatu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pl-PL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Ilość </a:t>
            </a:r>
            <a:r>
              <a:rPr lang="pl-P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uczestników objętych pomocą z terenu powiatu gorzowskiego : 168 w tym: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Dzieci </a:t>
            </a: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0 – 3 lat - 16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Dzieci od 4 – 6 lat - 52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Dzieci od 7- 9  lat - 16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Rodzice, prawni opiekunowie  – 84osób</a:t>
            </a:r>
            <a:r>
              <a:rPr lang="pl-PL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pl-P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Zrealizowano739 godzin bezpośredniej pracy z dzieckiem i rodziną</a:t>
            </a:r>
            <a:r>
              <a:rPr lang="pl-PL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r>
              <a:rPr lang="pl-PL" dirty="0" smtClean="0"/>
              <a:t>Pilotaż zorganizowany </a:t>
            </a:r>
            <a:r>
              <a:rPr lang="pl-PL" dirty="0"/>
              <a:t>przez ORE „Wdrażanie modelowego zestawu narzędzi diagnostycznych oraz standardów funkcjonowania poradni psychologiczno-pedagogicznych</a:t>
            </a:r>
            <a:r>
              <a:rPr lang="pl-PL" dirty="0" smtClean="0"/>
              <a:t>”.-szkolenia dla pracowników PPP ze Słubic, Kostrzyna n/Odrą, Zielonej Góry.</a:t>
            </a:r>
          </a:p>
          <a:p>
            <a:r>
              <a:rPr lang="pl-PL" dirty="0"/>
              <a:t>Organizacja Dnia Poradni pod hasłem: </a:t>
            </a:r>
            <a:r>
              <a:rPr lang="pl-PL" dirty="0" smtClean="0"/>
              <a:t>Bezpieczni </a:t>
            </a:r>
            <a:r>
              <a:rPr lang="pl-PL" dirty="0"/>
              <a:t>w sieci. </a:t>
            </a:r>
            <a:r>
              <a:rPr lang="pl-PL" dirty="0" smtClean="0"/>
              <a:t>W ramach projektu zorganizowano: gry i zabawy bez komputerowej oprawy, quiz rodzice kontra dzieci ,,Co wiem o bezpiecznym internecie”.  Zorganizowano konkurs plastyczny ,,Era bez komputera”. Odbyły się konsultacje z psychologiem i pedagogiem. </a:t>
            </a:r>
          </a:p>
          <a:p>
            <a:r>
              <a:rPr lang="pl-PL" dirty="0" smtClean="0"/>
              <a:t>Współpraca z Interdyscyplinarnym Zespołem ds. Przeciwdziałania Przemocy w Lubiszynie oraz Deszcznie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4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332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  Co ponadto?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596980"/>
            <a:ext cx="8915400" cy="431424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Udział Poradni w projekcie  organizowanym przez ORE „Monitorowanie działań szkół, poradni psychologiczno-pedagogicznych i kuratoriów oświaty w zakresie edukacji i opieki nad uczniami z chorobami przewlekłymi</a:t>
            </a:r>
            <a:r>
              <a:rPr lang="pl-P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a typeface="Times New Roman" panose="02020603050405020304" pitchFamily="18" charset="0"/>
                <a:cs typeface="Times New Roman" panose="02020603050405020304" pitchFamily="18" charset="0"/>
              </a:rPr>
              <a:t>Organizacja konkursu fotograficznego „Polska moją ojczyzną”, pozyskanie sponsorów nagród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 smtClean="0"/>
              <a:t>Prowadzenie wykładów w trakcie narad </a:t>
            </a:r>
            <a:r>
              <a:rPr lang="pl-PL" dirty="0"/>
              <a:t>wizytatorów z dyrektorami przedszkoli, szkół i placówek oświatowych</a:t>
            </a:r>
            <a:r>
              <a:rPr lang="pl-PL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Poradni funkcjonuje „Biblioteka uwolnionej książki” z której korzystają dzieci i dorośli klienci. 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Udział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Targach Edukacyjnych :Zawodowcy w Gorzowie - porady i konsultacje dla gimnazjalistów 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</a:pPr>
            <a:endParaRPr lang="pl-PL" sz="1600" dirty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Sylfaen" panose="010A0502050306030303" pitchFamily="18" charset="0"/>
              <a:buChar char="-"/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5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05" y="450762"/>
            <a:ext cx="6143222" cy="56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17" y="1004551"/>
            <a:ext cx="5318976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Co zrealizowaliśmy w szkołach dla uczniów: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390918"/>
            <a:ext cx="8915400" cy="495818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jestem –warsztaty zawodoznawcze – kl. III </a:t>
            </a:r>
            <a:r>
              <a:rPr lang="pl-PL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:, Baczyna, Ściechów, Lipki Wielkie, Kłodawa, Różanki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 i świat zawodów - warsztaty zawodoznawcze- kl. II </a:t>
            </a:r>
            <a:r>
              <a:rPr lang="pl-PL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gim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Baczyna, Ściechów, Lipki    Wielkie, Kłodawa ,Różanki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Logobajki i teatrzyk Kamishibai -dzieci uczestniczące w zajęciach w czasie ferii-13 osób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radzić sobie z</a:t>
            </a:r>
            <a:r>
              <a:rPr lang="pl-PL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trudnymi  </a:t>
            </a:r>
            <a:r>
              <a:rPr lang="pl-PL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emocjami - 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warsztat; klasy III, IV, V,VI,VII  –SP Wawrów, Różanki, Deszczno, OSZW Lipki Wielkie-  281osób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też jestem kimś </a:t>
            </a:r>
            <a:r>
              <a:rPr lang="pl-PL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ważnym – 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 Ciecierzyce,- Lubczyno- 49 osób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Każdy jest inny ale wszyscy jesteśmy dziećmi -SP Różanki, Janczewo,-50 osób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Ćwiczę pamięć i uwagę -SP Ciecierzyce-17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Rozmowy bez słów-SP Lipki W., SP Bogdaniec, SP  Lubczyno, SP Różanki,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Poznaję siebie i swoją klasę- SP Lipki W., SP Bogdaniec, SP Lubczyno, SP  Różanki,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Tolerancja wobec niepełnosprawności- SP Janczewo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Działalność administracyjno-organizacyjna: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313645"/>
            <a:ext cx="8915400" cy="5203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Stan zatrudnienia w Poradni </a:t>
            </a:r>
            <a:r>
              <a:rPr lang="pl-PL" dirty="0" smtClean="0"/>
              <a:t>wynosi 9.25 tatów </a:t>
            </a:r>
            <a:r>
              <a:rPr lang="pl-PL" dirty="0"/>
              <a:t>merytorycznych. Struktura kadry pedagogicznej przedstawia się następująco;</a:t>
            </a:r>
          </a:p>
          <a:p>
            <a:r>
              <a:rPr lang="pl-PL" dirty="0"/>
              <a:t>	</a:t>
            </a:r>
            <a:r>
              <a:rPr lang="pl-PL" dirty="0" smtClean="0"/>
              <a:t>4 </a:t>
            </a:r>
            <a:r>
              <a:rPr lang="pl-PL" dirty="0"/>
              <a:t>psychologów </a:t>
            </a:r>
            <a:r>
              <a:rPr lang="pl-PL" dirty="0" smtClean="0"/>
              <a:t>(3,5 </a:t>
            </a:r>
            <a:r>
              <a:rPr lang="pl-PL" dirty="0"/>
              <a:t>etatu), </a:t>
            </a:r>
          </a:p>
          <a:p>
            <a:r>
              <a:rPr lang="pl-PL" dirty="0"/>
              <a:t>	2 logopedów </a:t>
            </a:r>
            <a:r>
              <a:rPr lang="pl-PL" dirty="0" smtClean="0"/>
              <a:t>(2 etaty)</a:t>
            </a:r>
            <a:endParaRPr lang="pl-PL" dirty="0"/>
          </a:p>
          <a:p>
            <a:r>
              <a:rPr lang="pl-PL" dirty="0"/>
              <a:t>	</a:t>
            </a:r>
            <a:r>
              <a:rPr lang="pl-PL" dirty="0" smtClean="0"/>
              <a:t>4 </a:t>
            </a:r>
            <a:r>
              <a:rPr lang="pl-PL" dirty="0"/>
              <a:t>pedagogów </a:t>
            </a:r>
            <a:r>
              <a:rPr lang="pl-PL" dirty="0" smtClean="0"/>
              <a:t>(3,5 </a:t>
            </a:r>
            <a:r>
              <a:rPr lang="pl-PL" dirty="0"/>
              <a:t>etaty), </a:t>
            </a:r>
          </a:p>
          <a:p>
            <a:r>
              <a:rPr lang="pl-PL" dirty="0"/>
              <a:t>	specjalista – rehabilitant (0,25 etatu).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Wszyscy </a:t>
            </a:r>
            <a:r>
              <a:rPr lang="pl-PL" dirty="0"/>
              <a:t>pracownicy merytoryczni posiadają odpowiednie kwalifikacje do pracy w Poradni oraz ukończone studia </a:t>
            </a:r>
            <a:r>
              <a:rPr lang="pl-PL" dirty="0" smtClean="0"/>
              <a:t>podyplomowe, kursy kwalifikacyjne, szkolenia</a:t>
            </a:r>
            <a:endParaRPr lang="pl-PL" dirty="0"/>
          </a:p>
          <a:p>
            <a:r>
              <a:rPr lang="pl-PL" dirty="0"/>
              <a:t>	2,0 etaty administracyjno–obsługowe.</a:t>
            </a:r>
          </a:p>
          <a:p>
            <a:r>
              <a:rPr lang="pl-PL" dirty="0"/>
              <a:t>	Poradnia zatrudnia na umową cywilno-prawną lekarza- konsultanta dla potrzeb Zespołu </a:t>
            </a:r>
            <a:r>
              <a:rPr lang="pl-PL" dirty="0" smtClean="0"/>
              <a:t>Orzekającego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048000" y="866760"/>
            <a:ext cx="6096000" cy="41652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 kim współpracujemy?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Powiatowym Centrum Pomocy Rodzinie,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 placówkami służby zdrowia,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 sądem i policją,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PTZN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Gminnymi Zespołami  Interdyscyplinarnymi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Ośrodkami Terapii Uzależnień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	Gminnymi Komisjami Rozwiązywania Problemów Alkoholowych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Poradnią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Psychologiczno-Pedagogiczną w </a:t>
            </a:r>
            <a:r>
              <a:rPr lang="pl-P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Kostrzynie, Gorzowie Wlkp.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0"/>
            <a:ext cx="5750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Plany na 2019 rok……..potrzeby…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Utrzymanie wysokiego poziomu świadczonych usług: remont korytarza i gabinetów, Kontynuacja działań w celu skrócenia  kolejki oczekujących na wizytę oraz zwiększenia dostępności: pracujemy w godzinach popołudniowych, pracujemy w zespołach zadaniowych,</a:t>
            </a:r>
          </a:p>
          <a:p>
            <a:r>
              <a:rPr lang="pl-PL" dirty="0" smtClean="0"/>
              <a:t>Dalszy rozwój usług psychoterapeutycznych oraz wczesnego wspomagania rozwoju dziecka : szkolenia pracowników, sala terapii indywidualnej, pomoce terapeutyczne, </a:t>
            </a:r>
            <a:r>
              <a:rPr lang="pl-PL" dirty="0"/>
              <a:t>komputery, dodatkowa ¼ etatu dla rehabilitanta</a:t>
            </a:r>
            <a:endParaRPr lang="pl-PL" dirty="0" smtClean="0"/>
          </a:p>
          <a:p>
            <a:r>
              <a:rPr lang="pl-PL" dirty="0" smtClean="0"/>
              <a:t>Organizacja konferencji dla pedagogów, psychologów szkolnych: udostępnienie  sali konferencyjnej, wsparcie finansowe organizacji.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91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52821" y="2941577"/>
            <a:ext cx="69060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DZIĘKUJĘ ZA UWAGĘ</a:t>
            </a:r>
          </a:p>
          <a:p>
            <a:pPr algn="ctr"/>
            <a:endParaRPr lang="pl-PL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pl-PL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pl-PL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pl-PL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l-PL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Małgorzata Kobryń</a:t>
            </a:r>
            <a:endParaRPr lang="pl-PL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6936" y="3150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Działalność administracyjno-organizacyjna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89967" y="1309351"/>
            <a:ext cx="8915400" cy="5052811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 </a:t>
            </a:r>
            <a:r>
              <a:rPr lang="pl-PL" sz="1600" dirty="0"/>
              <a:t>ramach środków budżetowych poradni placówka doposażania jest systematycznie w testy diagnostyczne podnoszące jakość pracy pracowników oraz umożliwiające stawianie rzetelnej i pogłębionej diagnozy </a:t>
            </a:r>
            <a:r>
              <a:rPr lang="pl-PL" sz="1600" dirty="0" smtClean="0"/>
              <a:t>specjalistycznej, </a:t>
            </a:r>
            <a:r>
              <a:rPr lang="pl-PL" sz="1600" dirty="0"/>
              <a:t>zakupiono test </a:t>
            </a:r>
            <a:r>
              <a:rPr lang="pl-PL" sz="1600" dirty="0" err="1"/>
              <a:t>Bineta</a:t>
            </a:r>
            <a:r>
              <a:rPr lang="pl-PL" sz="1600" dirty="0"/>
              <a:t>- </a:t>
            </a:r>
            <a:r>
              <a:rPr lang="pl-PL" sz="1600" dirty="0" err="1" smtClean="0"/>
              <a:t>Standforda</a:t>
            </a:r>
            <a:r>
              <a:rPr lang="pl-PL" sz="1600" dirty="0" smtClean="0"/>
              <a:t>, Baterie 5-6,</a:t>
            </a:r>
          </a:p>
          <a:p>
            <a:r>
              <a:rPr lang="pl-PL" sz="1600" dirty="0" smtClean="0"/>
              <a:t> Doposażono gabinet terapeutyczny w niezbędne pomoce-np. równoważnie, klocki edukacyjne, podłogę interaktywną, łóżko rehabilitacyjne.</a:t>
            </a:r>
            <a:endParaRPr lang="pl-PL" sz="1600" dirty="0"/>
          </a:p>
          <a:p>
            <a:r>
              <a:rPr lang="pl-PL" sz="1600" dirty="0" smtClean="0"/>
              <a:t>W </a:t>
            </a:r>
            <a:r>
              <a:rPr lang="pl-PL" sz="1600" dirty="0"/>
              <a:t>ramach bieżącego monitorowania oraz stałego nadzoru pedagogicznego przeprowadzono kontrole  dokumentacji prowadzonej przez </a:t>
            </a:r>
            <a:r>
              <a:rPr lang="pl-PL" sz="1600" dirty="0" smtClean="0"/>
              <a:t>pracowników, wydawanych orzeczeń i opinii, monitoring realizacji zadań w szkołach i placówkach.</a:t>
            </a:r>
          </a:p>
          <a:p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Poradni powołany został IODO, -przesłano do placówek współpracujących powierzenie przetwarzania danych, sporządzono niezbędną dokumentacją RODO w Poradni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Kontrola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zarządcza: Wykonywano 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pracę zgodnie ze standardami kontroli zarządczej. Przestrzegano Regulaminu Kontroli Zarządczej.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23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2469" y="289259"/>
            <a:ext cx="8911687" cy="46004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>Czym zajmujemy się na co dzień?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64210" y="888642"/>
            <a:ext cx="8915400" cy="5215586"/>
          </a:xfrm>
        </p:spPr>
        <p:txBody>
          <a:bodyPr>
            <a:normAutofit fontScale="77500" lnSpcReduction="20000"/>
          </a:bodyPr>
          <a:lstStyle/>
          <a:p>
            <a:pPr marL="273050" indent="0" algn="just">
              <a:buFont typeface="Wingdings 2" panose="05020102010507070707" pitchFamily="18" charset="2"/>
              <a:buNone/>
            </a:pPr>
            <a:r>
              <a:rPr lang="pl-PL" altLang="pl-PL" dirty="0">
                <a:latin typeface="+mj-lt"/>
              </a:rPr>
              <a:t>Poradnia realizuje działania </a:t>
            </a:r>
            <a:r>
              <a:rPr lang="pl-PL" altLang="pl-PL" dirty="0" smtClean="0">
                <a:latin typeface="+mj-lt"/>
              </a:rPr>
              <a:t>statutowe obejmujące</a:t>
            </a:r>
            <a:r>
              <a:rPr lang="pl-PL" altLang="pl-PL" dirty="0">
                <a:latin typeface="+mj-lt"/>
              </a:rPr>
              <a:t>:</a:t>
            </a:r>
          </a:p>
          <a:p>
            <a:pPr marL="558800" indent="-285750" algn="just"/>
            <a:r>
              <a:rPr lang="pl-PL" altLang="pl-PL" dirty="0">
                <a:latin typeface="+mj-lt"/>
              </a:rPr>
              <a:t>  diagnozę i orzecznictwo, </a:t>
            </a:r>
          </a:p>
          <a:p>
            <a:pPr marL="558800" indent="-285750" algn="just"/>
            <a:r>
              <a:rPr lang="pl-PL" altLang="pl-PL" dirty="0">
                <a:latin typeface="+mj-lt"/>
              </a:rPr>
              <a:t>  diagnozę i terapię uczniów ze specyficznymi trudnościami w uczeniu się   </a:t>
            </a:r>
            <a:r>
              <a:rPr lang="pl-PL" altLang="pl-PL" dirty="0" smtClean="0">
                <a:latin typeface="+mj-lt"/>
              </a:rPr>
              <a:t>(</a:t>
            </a:r>
            <a:r>
              <a:rPr lang="pl-PL" altLang="pl-PL" dirty="0">
                <a:latin typeface="+mj-lt"/>
              </a:rPr>
              <a:t>dysleksja rozwojowa), </a:t>
            </a:r>
          </a:p>
          <a:p>
            <a:pPr marL="558800" indent="-285750" algn="just"/>
            <a:r>
              <a:rPr lang="pl-PL" altLang="pl-PL" dirty="0">
                <a:latin typeface="+mj-lt"/>
              </a:rPr>
              <a:t>  diagnozę i terapię uczniów z obniżonymi możliwościami intelektualnymi,</a:t>
            </a:r>
          </a:p>
          <a:p>
            <a:pPr marL="558800" indent="-285750" algn="just"/>
            <a:r>
              <a:rPr lang="pl-PL" altLang="pl-PL" dirty="0">
                <a:latin typeface="+mj-lt"/>
              </a:rPr>
              <a:t>  diagnozę przyczyn trudności </a:t>
            </a:r>
            <a:r>
              <a:rPr lang="pl-PL" altLang="pl-PL" dirty="0" smtClean="0">
                <a:latin typeface="+mj-lt"/>
              </a:rPr>
              <a:t>wychowawczych, emocjonalnych, dydaktycznych</a:t>
            </a:r>
            <a:endParaRPr lang="pl-PL" altLang="pl-PL" dirty="0">
              <a:latin typeface="+mj-lt"/>
            </a:endParaRPr>
          </a:p>
          <a:p>
            <a:pPr marL="558800" indent="-285750" algn="just"/>
            <a:r>
              <a:rPr lang="pl-PL" altLang="pl-PL" dirty="0">
                <a:latin typeface="+mj-lt"/>
              </a:rPr>
              <a:t>  diagnozę ucznia zdolnego, </a:t>
            </a:r>
          </a:p>
          <a:p>
            <a:pPr marL="558800" indent="-285750" algn="just"/>
            <a:r>
              <a:rPr lang="pl-PL" altLang="pl-PL" dirty="0">
                <a:latin typeface="+mj-lt"/>
              </a:rPr>
              <a:t>  diagnozę rozwoju małych dzieci od 0 do 3r.ż. </a:t>
            </a:r>
          </a:p>
          <a:p>
            <a:pPr marL="558800" indent="-285750" algn="just"/>
            <a:r>
              <a:rPr lang="pl-PL" dirty="0" smtClean="0">
                <a:latin typeface="+mj-lt"/>
              </a:rPr>
              <a:t>badania </a:t>
            </a:r>
            <a:r>
              <a:rPr lang="pl-PL" dirty="0">
                <a:latin typeface="+mj-lt"/>
              </a:rPr>
              <a:t>socjometryczne zespołów klasowych, </a:t>
            </a:r>
          </a:p>
          <a:p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badania logopedyczne,</a:t>
            </a:r>
          </a:p>
          <a:p>
            <a:r>
              <a:rPr lang="pl-PL" dirty="0">
                <a:latin typeface="+mj-lt"/>
              </a:rPr>
              <a:t> terapię pedagogiczną, psychologiczną i logopedyczną,</a:t>
            </a:r>
          </a:p>
          <a:p>
            <a:r>
              <a:rPr lang="pl-PL" dirty="0">
                <a:latin typeface="+mj-lt"/>
              </a:rPr>
              <a:t> wsparcie ucznia zdolnego,</a:t>
            </a:r>
          </a:p>
          <a:p>
            <a:r>
              <a:rPr lang="pl-PL" dirty="0">
                <a:latin typeface="+mj-lt"/>
              </a:rPr>
              <a:t>diagnozę </a:t>
            </a:r>
            <a:r>
              <a:rPr lang="pl-PL" dirty="0" err="1" smtClean="0">
                <a:latin typeface="+mj-lt"/>
              </a:rPr>
              <a:t>zawodoznawczą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dla uczniów gimnazjum </a:t>
            </a:r>
          </a:p>
          <a:p>
            <a:r>
              <a:rPr lang="pl-PL" dirty="0">
                <a:latin typeface="+mj-lt"/>
              </a:rPr>
              <a:t>zajęcia aktywizujące do podjęcia decyzji </a:t>
            </a:r>
            <a:r>
              <a:rPr lang="pl-PL" dirty="0" smtClean="0">
                <a:latin typeface="+mj-lt"/>
              </a:rPr>
              <a:t>zawodowej,</a:t>
            </a:r>
          </a:p>
          <a:p>
            <a:r>
              <a:rPr lang="pl-PL" dirty="0" smtClean="0">
                <a:latin typeface="+mj-lt"/>
              </a:rPr>
              <a:t> konsultacje </a:t>
            </a:r>
            <a:r>
              <a:rPr lang="pl-PL" dirty="0">
                <a:latin typeface="+mj-lt"/>
              </a:rPr>
              <a:t>indywidualne, mediacje szkolne, </a:t>
            </a:r>
          </a:p>
          <a:p>
            <a:r>
              <a:rPr lang="pl-PL" dirty="0" smtClean="0">
                <a:latin typeface="+mj-lt"/>
              </a:rPr>
              <a:t>sieci współpracy i samokształcenia ,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szkolenia rad pedagogicznych</a:t>
            </a:r>
            <a:r>
              <a:rPr lang="pl-PL" dirty="0" smtClean="0">
                <a:latin typeface="+mj-lt"/>
              </a:rPr>
              <a:t>,</a:t>
            </a:r>
          </a:p>
          <a:p>
            <a:r>
              <a:rPr lang="pl-PL" dirty="0" smtClean="0">
                <a:latin typeface="+mj-lt"/>
              </a:rPr>
              <a:t>zajęcia warsztatowe dla rodziców i nauczycieli</a:t>
            </a:r>
            <a:endParaRPr lang="pl-PL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3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95977"/>
            <a:ext cx="9144793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22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>Jak to wygląda w liczbach?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W roku </a:t>
            </a:r>
            <a:r>
              <a:rPr lang="pl-PL" b="1" dirty="0" smtClean="0"/>
              <a:t>2018 przeprowadzono na terenie poradni: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464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 smtClean="0"/>
              <a:t>badań psychologicznych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558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 smtClean="0"/>
              <a:t>badań pedagogicznych ( w tym przesiewowych)</a:t>
            </a:r>
          </a:p>
          <a:p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</a:rPr>
              <a:t>219 </a:t>
            </a:r>
            <a:r>
              <a:rPr lang="pl-P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 smtClean="0"/>
              <a:t>badań logopedycznych </a:t>
            </a:r>
          </a:p>
          <a:p>
            <a:r>
              <a:rPr lang="pl-PL" dirty="0" smtClean="0"/>
              <a:t>142 osoby uczestniczyły w terapii logopedycznej</a:t>
            </a:r>
          </a:p>
          <a:p>
            <a:r>
              <a:rPr lang="pl-PL" dirty="0" smtClean="0"/>
              <a:t>Zajęcia socjoterapeutyczne -30  osób</a:t>
            </a:r>
          </a:p>
          <a:p>
            <a:r>
              <a:rPr lang="pl-PL" dirty="0" smtClean="0"/>
              <a:t>Rehabilitacja  - 11 osób </a:t>
            </a:r>
          </a:p>
          <a:p>
            <a:r>
              <a:rPr lang="pl-PL" dirty="0" smtClean="0"/>
              <a:t>Badania przesiewowe słuchu programem „Słyszę”- 11 osób</a:t>
            </a:r>
          </a:p>
          <a:p>
            <a:r>
              <a:rPr lang="pl-PL" dirty="0"/>
              <a:t>Badania przesiewowe słuchu programem </a:t>
            </a:r>
            <a:r>
              <a:rPr lang="pl-PL" dirty="0" smtClean="0"/>
              <a:t>„Mówię” 6 osób</a:t>
            </a:r>
          </a:p>
          <a:p>
            <a:r>
              <a:rPr lang="pl-PL" dirty="0">
                <a:ea typeface="Calibri" panose="020F0502020204030204" pitchFamily="34" charset="0"/>
              </a:rPr>
              <a:t>Badania przesiewowe wzroku programem „Widzę</a:t>
            </a:r>
            <a:r>
              <a:rPr lang="pl-PL" dirty="0" smtClean="0">
                <a:ea typeface="Calibri" panose="020F0502020204030204" pitchFamily="34" charset="0"/>
              </a:rPr>
              <a:t>” 6 osób</a:t>
            </a:r>
            <a:endParaRPr lang="pl-PL" dirty="0" smtClean="0"/>
          </a:p>
          <a:p>
            <a:r>
              <a:rPr lang="pl-PL" dirty="0" smtClean="0"/>
              <a:t>WWRD- 11 osób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63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81328" y="1325176"/>
            <a:ext cx="7422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r>
              <a:rPr lang="pl-PL" b="1" dirty="0" smtClean="0"/>
              <a:t>Wydano:</a:t>
            </a:r>
          </a:p>
          <a:p>
            <a:endParaRPr lang="pl-PL" b="1" dirty="0"/>
          </a:p>
          <a:p>
            <a:r>
              <a:rPr lang="pl-PL" dirty="0"/>
              <a:t>Opinii –  </a:t>
            </a:r>
            <a:r>
              <a:rPr lang="pl-PL" dirty="0" smtClean="0"/>
              <a:t>280 </a:t>
            </a:r>
          </a:p>
          <a:p>
            <a:endParaRPr lang="pl-PL" dirty="0" smtClean="0"/>
          </a:p>
          <a:p>
            <a:r>
              <a:rPr lang="pl-PL" dirty="0" smtClean="0"/>
              <a:t>Informacji </a:t>
            </a:r>
            <a:r>
              <a:rPr lang="pl-PL" dirty="0"/>
              <a:t>z </a:t>
            </a:r>
            <a:r>
              <a:rPr lang="pl-PL" dirty="0" smtClean="0"/>
              <a:t>badań-6</a:t>
            </a:r>
          </a:p>
          <a:p>
            <a:endParaRPr lang="pl-PL" dirty="0"/>
          </a:p>
          <a:p>
            <a:r>
              <a:rPr lang="pl-PL" dirty="0" smtClean="0"/>
              <a:t>Orzeczeń , opinii </a:t>
            </a:r>
            <a:r>
              <a:rPr lang="pl-PL" dirty="0"/>
              <a:t>o potrzebie wczesnego wspomaganiu rozwoju   </a:t>
            </a:r>
            <a:r>
              <a:rPr lang="pl-PL" dirty="0" smtClean="0"/>
              <a:t>106 </a:t>
            </a:r>
          </a:p>
          <a:p>
            <a:endParaRPr lang="pl-PL" dirty="0" smtClean="0"/>
          </a:p>
          <a:p>
            <a:r>
              <a:rPr lang="pl-PL" dirty="0" smtClean="0"/>
              <a:t>Udzielono ok. 800 porad po badaniach, konsultacji, porad wychowawczych bez badań.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2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386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Co robią specjaliści oprócz diagnozy?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1206500"/>
            <a:ext cx="8915400" cy="4704722"/>
          </a:xfrm>
        </p:spPr>
        <p:txBody>
          <a:bodyPr/>
          <a:lstStyle/>
          <a:p>
            <a:r>
              <a:rPr lang="pl-PL" dirty="0"/>
              <a:t>Terapia psychologiczna dla dzieci i młodzieży  z zaburzeniami emocjonalnymi, zaburzeniami adaptacyjno – społecznymi, praca z rodzicami indywidualna </a:t>
            </a:r>
            <a:r>
              <a:rPr lang="pl-PL" dirty="0" smtClean="0"/>
              <a:t>.</a:t>
            </a:r>
          </a:p>
          <a:p>
            <a:r>
              <a:rPr lang="pl-PL" dirty="0" smtClean="0"/>
              <a:t>Terapia Systemowa Rodzin</a:t>
            </a:r>
            <a:endParaRPr lang="pl-PL" dirty="0"/>
          </a:p>
          <a:p>
            <a:r>
              <a:rPr lang="pl-PL" dirty="0" smtClean="0"/>
              <a:t>Profilaktyka </a:t>
            </a:r>
            <a:r>
              <a:rPr lang="pl-PL" dirty="0"/>
              <a:t>trudności w czytaniu i pisaniu oraz nauce matematyki :</a:t>
            </a:r>
          </a:p>
          <a:p>
            <a:pPr marL="0" indent="0">
              <a:buNone/>
            </a:pPr>
            <a:r>
              <a:rPr lang="pl-PL" dirty="0" smtClean="0"/>
              <a:t>Trening </a:t>
            </a:r>
            <a:r>
              <a:rPr lang="pl-PL" dirty="0"/>
              <a:t>ortograficzny, Trening czytania, Zabawy fundamentalne, Zajęcia </a:t>
            </a:r>
            <a:r>
              <a:rPr lang="pl-PL" dirty="0" smtClean="0"/>
              <a:t>edukacyjno-terapeutyczne </a:t>
            </a:r>
            <a:r>
              <a:rPr lang="pl-PL" dirty="0"/>
              <a:t>metodą ,,</a:t>
            </a:r>
            <a:r>
              <a:rPr lang="pl-PL" dirty="0" err="1"/>
              <a:t>Ortograffiti</a:t>
            </a:r>
            <a:r>
              <a:rPr lang="pl-PL" dirty="0" smtClean="0"/>
              <a:t>,, trening umiejętności społecznych, rehabilitacja,</a:t>
            </a:r>
            <a:endParaRPr lang="pl-PL" dirty="0"/>
          </a:p>
          <a:p>
            <a:r>
              <a:rPr lang="pl-PL" dirty="0" smtClean="0"/>
              <a:t>Terapia </a:t>
            </a:r>
            <a:r>
              <a:rPr lang="pl-PL" dirty="0"/>
              <a:t>logopedyczna dla dzieci z wadami wymowy, dzieci jąkających się, dzieci z wadą </a:t>
            </a:r>
            <a:r>
              <a:rPr lang="pl-PL" dirty="0" smtClean="0"/>
              <a:t>słuchu.</a:t>
            </a:r>
          </a:p>
          <a:p>
            <a:r>
              <a:rPr lang="pl-PL" dirty="0" smtClean="0"/>
              <a:t>Realizacja projektu Logobajki,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5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875</TotalTime>
  <Words>992</Words>
  <Application>Microsoft Office PowerPoint</Application>
  <PresentationFormat>Panoramiczny</PresentationFormat>
  <Paragraphs>145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Century Gothic</vt:lpstr>
      <vt:lpstr>Sylfaen</vt:lpstr>
      <vt:lpstr>Times New Roman</vt:lpstr>
      <vt:lpstr>Wingdings 2</vt:lpstr>
      <vt:lpstr>Wingdings 3</vt:lpstr>
      <vt:lpstr>Smuga</vt:lpstr>
      <vt:lpstr>Działalność Poradni Psychologiczno-Pedagogicznej nr 1 w Gorzowie Wlkp.  w 2018 roku  oraz założenie na 2019rok. </vt:lpstr>
      <vt:lpstr>Działalność administracyjno-organizacyjna:</vt:lpstr>
      <vt:lpstr>Działalność administracyjno-organizacyjna</vt:lpstr>
      <vt:lpstr>Czym zajmujemy się na co dzień? </vt:lpstr>
      <vt:lpstr>Prezentacja programu PowerPoint</vt:lpstr>
      <vt:lpstr>Jak to wygląda w liczbach? </vt:lpstr>
      <vt:lpstr>Prezentacja programu PowerPoint</vt:lpstr>
      <vt:lpstr>Co robią specjaliści oprócz diagnozy? </vt:lpstr>
      <vt:lpstr>Prezentacja programu PowerPoint</vt:lpstr>
      <vt:lpstr>Co dla najmłodszych?    </vt:lpstr>
      <vt:lpstr>Prezentacja programu PowerPoint</vt:lpstr>
      <vt:lpstr> Co dla rodziców i opiekunów? </vt:lpstr>
      <vt:lpstr>Prezentacja programu PowerPoint</vt:lpstr>
      <vt:lpstr>Jak wspomagamy szkoły i przedszkola ?</vt:lpstr>
      <vt:lpstr>Co ponadto ?</vt:lpstr>
      <vt:lpstr>   Co ponadto?</vt:lpstr>
      <vt:lpstr>Prezentacja programu PowerPoint</vt:lpstr>
      <vt:lpstr>Prezentacja programu PowerPoint</vt:lpstr>
      <vt:lpstr>Co zrealizowaliśmy w szkołach dla uczniów:</vt:lpstr>
      <vt:lpstr>Prezentacja programu PowerPoint</vt:lpstr>
      <vt:lpstr>Prezentacja programu PowerPoint</vt:lpstr>
      <vt:lpstr>Prezentacja programu PowerPoint</vt:lpstr>
      <vt:lpstr>Plany na 2019 rok……..potrzeby…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FUNKCJONOWANIA   PORADNI PSYCHOLOGICZNO-PEDAGOGICZNEJ NR 1 W GORZOWIE WLKP.</dc:title>
  <dc:creator>user</dc:creator>
  <cp:lastModifiedBy>user</cp:lastModifiedBy>
  <cp:revision>49</cp:revision>
  <dcterms:created xsi:type="dcterms:W3CDTF">2016-09-06T07:42:13Z</dcterms:created>
  <dcterms:modified xsi:type="dcterms:W3CDTF">2019-02-11T13:19:16Z</dcterms:modified>
</cp:coreProperties>
</file>